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914" r:id="rId3"/>
    <p:sldId id="862" r:id="rId4"/>
    <p:sldId id="962" r:id="rId5"/>
    <p:sldId id="924" r:id="rId6"/>
    <p:sldId id="974" r:id="rId7"/>
    <p:sldId id="973" r:id="rId8"/>
    <p:sldId id="691" r:id="rId9"/>
    <p:sldId id="977" r:id="rId10"/>
    <p:sldId id="975" r:id="rId11"/>
    <p:sldId id="976" r:id="rId12"/>
    <p:sldId id="953" r:id="rId13"/>
    <p:sldId id="986" r:id="rId14"/>
    <p:sldId id="988" r:id="rId15"/>
    <p:sldId id="921" r:id="rId16"/>
    <p:sldId id="923" r:id="rId17"/>
    <p:sldId id="978" r:id="rId18"/>
    <p:sldId id="920" r:id="rId19"/>
    <p:sldId id="919" r:id="rId20"/>
    <p:sldId id="972" r:id="rId21"/>
    <p:sldId id="801" r:id="rId22"/>
    <p:sldId id="979" r:id="rId23"/>
    <p:sldId id="980" r:id="rId24"/>
    <p:sldId id="883" r:id="rId25"/>
    <p:sldId id="955" r:id="rId26"/>
    <p:sldId id="983" r:id="rId27"/>
    <p:sldId id="984" r:id="rId28"/>
    <p:sldId id="793" r:id="rId29"/>
    <p:sldId id="982" r:id="rId30"/>
    <p:sldId id="985" r:id="rId31"/>
    <p:sldId id="684" r:id="rId32"/>
    <p:sldId id="930" r:id="rId33"/>
    <p:sldId id="903" r:id="rId34"/>
    <p:sldId id="861" r:id="rId35"/>
    <p:sldId id="892" r:id="rId36"/>
    <p:sldId id="822" r:id="rId37"/>
    <p:sldId id="987" r:id="rId38"/>
    <p:sldId id="821" r:id="rId39"/>
    <p:sldId id="588" r:id="rId40"/>
    <p:sldId id="981" r:id="rId41"/>
    <p:sldId id="929" r:id="rId42"/>
    <p:sldId id="936" r:id="rId43"/>
    <p:sldId id="937" r:id="rId44"/>
    <p:sldId id="938" r:id="rId45"/>
    <p:sldId id="963" r:id="rId46"/>
    <p:sldId id="964" r:id="rId47"/>
    <p:sldId id="965" r:id="rId48"/>
    <p:sldId id="966" r:id="rId49"/>
    <p:sldId id="967" r:id="rId50"/>
    <p:sldId id="968" r:id="rId51"/>
    <p:sldId id="969" r:id="rId52"/>
    <p:sldId id="970" r:id="rId53"/>
    <p:sldId id="676" r:id="rId54"/>
  </p:sldIdLst>
  <p:sldSz cx="9144000" cy="6858000" type="screen4x3"/>
  <p:notesSz cx="6888163" cy="100187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>
          <p15:clr>
            <a:srgbClr val="A4A3A4"/>
          </p15:clr>
        </p15:guide>
        <p15:guide id="2" pos="1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5">
          <p15:clr>
            <a:srgbClr val="A4A3A4"/>
          </p15:clr>
        </p15:guide>
        <p15:guide id="2" pos="216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7491E"/>
    <a:srgbClr val="33CC33"/>
    <a:srgbClr val="6C695E"/>
    <a:srgbClr val="CCFF33"/>
    <a:srgbClr val="7EFD3C"/>
    <a:srgbClr val="FFCC00"/>
    <a:srgbClr val="FF0000"/>
    <a:srgbClr val="00CCFF"/>
    <a:srgbClr val="996633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2" autoAdjust="0"/>
    <p:restoredTop sz="87553" autoAdjust="0"/>
  </p:normalViewPr>
  <p:slideViewPr>
    <p:cSldViewPr>
      <p:cViewPr varScale="1">
        <p:scale>
          <a:sx n="101" d="100"/>
          <a:sy n="101" d="100"/>
        </p:scale>
        <p:origin x="762" y="102"/>
      </p:cViewPr>
      <p:guideLst>
        <p:guide orient="horz" pos="2256"/>
        <p:guide pos="192"/>
      </p:guideLst>
    </p:cSldViewPr>
  </p:slideViewPr>
  <p:outlineViewPr>
    <p:cViewPr>
      <p:scale>
        <a:sx n="33" d="100"/>
        <a:sy n="33" d="100"/>
      </p:scale>
      <p:origin x="0" y="-34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08"/>
    </p:cViewPr>
  </p:sorterViewPr>
  <p:notesViewPr>
    <p:cSldViewPr>
      <p:cViewPr>
        <p:scale>
          <a:sx n="100" d="100"/>
          <a:sy n="100" d="100"/>
        </p:scale>
        <p:origin x="3540" y="-582"/>
      </p:cViewPr>
      <p:guideLst>
        <p:guide orient="horz" pos="3155"/>
        <p:guide pos="216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DB94D439-5DA8-4872-BB2A-36403D901AB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07" tIns="46753" rIns="93507" bIns="46753" numCol="1" anchor="t" anchorCtr="0" compatLnSpc="1">
            <a:prstTxWarp prst="textNoShape">
              <a:avLst/>
            </a:prstTxWarp>
          </a:bodyPr>
          <a:lstStyle>
            <a:lvl1pPr defTabSz="935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C46407C6-B06A-490E-9120-F08342B4653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3663" y="0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07" tIns="46753" rIns="93507" bIns="46753" numCol="1" anchor="t" anchorCtr="0" compatLnSpc="1">
            <a:prstTxWarp prst="textNoShape">
              <a:avLst/>
            </a:prstTxWarp>
          </a:bodyPr>
          <a:lstStyle>
            <a:lvl1pPr algn="r" defTabSz="935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37D7EA51-80A5-4308-ACCB-A986DAC15EA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7063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07" tIns="46753" rIns="93507" bIns="46753" numCol="1" anchor="b" anchorCtr="0" compatLnSpc="1">
            <a:prstTxWarp prst="textNoShape">
              <a:avLst/>
            </a:prstTxWarp>
          </a:bodyPr>
          <a:lstStyle>
            <a:lvl1pPr defTabSz="935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01B01B86-2492-466C-A262-28D66AEF7E6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3663" y="9517063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07" tIns="46753" rIns="93507" bIns="46753" numCol="1" anchor="b" anchorCtr="0" compatLnSpc="1">
            <a:prstTxWarp prst="textNoShape">
              <a:avLst/>
            </a:prstTxWarp>
          </a:bodyPr>
          <a:lstStyle>
            <a:lvl1pPr algn="r" defTabSz="935038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B581836-59EC-4CAF-8C6A-865EEB078DB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26">
            <a:extLst>
              <a:ext uri="{FF2B5EF4-FFF2-40B4-BE49-F238E27FC236}">
                <a16:creationId xmlns:a16="http://schemas.microsoft.com/office/drawing/2014/main" id="{27F46E27-C28B-42EF-A941-FE624B2C46B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07" tIns="46753" rIns="93507" bIns="46753" numCol="1" anchor="t" anchorCtr="0" compatLnSpc="1">
            <a:prstTxWarp prst="textNoShape">
              <a:avLst/>
            </a:prstTxWarp>
          </a:bodyPr>
          <a:lstStyle>
            <a:lvl1pPr defTabSz="935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6323" name="Rectangle 1027">
            <a:extLst>
              <a:ext uri="{FF2B5EF4-FFF2-40B4-BE49-F238E27FC236}">
                <a16:creationId xmlns:a16="http://schemas.microsoft.com/office/drawing/2014/main" id="{46BD9A46-642A-4143-8B13-7012E1CB930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03663" y="0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07" tIns="46753" rIns="93507" bIns="46753" numCol="1" anchor="t" anchorCtr="0" compatLnSpc="1">
            <a:prstTxWarp prst="textNoShape">
              <a:avLst/>
            </a:prstTxWarp>
          </a:bodyPr>
          <a:lstStyle>
            <a:lvl1pPr algn="r" defTabSz="935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2" name="Rectangle 1028">
            <a:extLst>
              <a:ext uri="{FF2B5EF4-FFF2-40B4-BE49-F238E27FC236}">
                <a16:creationId xmlns:a16="http://schemas.microsoft.com/office/drawing/2014/main" id="{9D81BB0D-9982-44DB-A63D-344AF4F6904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50888"/>
            <a:ext cx="5010150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5" name="Rectangle 1029">
            <a:extLst>
              <a:ext uri="{FF2B5EF4-FFF2-40B4-BE49-F238E27FC236}">
                <a16:creationId xmlns:a16="http://schemas.microsoft.com/office/drawing/2014/main" id="{44F64697-EE09-428C-84CA-A6E04057232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9163" y="4759325"/>
            <a:ext cx="5049837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07" tIns="46753" rIns="93507" bIns="467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Textformatierung des Masters zu bearbeiten.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6326" name="Rectangle 1030">
            <a:extLst>
              <a:ext uri="{FF2B5EF4-FFF2-40B4-BE49-F238E27FC236}">
                <a16:creationId xmlns:a16="http://schemas.microsoft.com/office/drawing/2014/main" id="{C3A70AF5-09B8-4424-8E9C-8A9DE4BA086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7063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07" tIns="46753" rIns="93507" bIns="46753" numCol="1" anchor="b" anchorCtr="0" compatLnSpc="1">
            <a:prstTxWarp prst="textNoShape">
              <a:avLst/>
            </a:prstTxWarp>
          </a:bodyPr>
          <a:lstStyle>
            <a:lvl1pPr defTabSz="935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6327" name="Rectangle 1031">
            <a:extLst>
              <a:ext uri="{FF2B5EF4-FFF2-40B4-BE49-F238E27FC236}">
                <a16:creationId xmlns:a16="http://schemas.microsoft.com/office/drawing/2014/main" id="{DC927556-A293-4D9D-BF7B-9E4589FB2B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3663" y="9517063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07" tIns="46753" rIns="93507" bIns="46753" numCol="1" anchor="b" anchorCtr="0" compatLnSpc="1">
            <a:prstTxWarp prst="textNoShape">
              <a:avLst/>
            </a:prstTxWarp>
          </a:bodyPr>
          <a:lstStyle>
            <a:lvl1pPr algn="r" defTabSz="935038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9261D88-D550-4442-A0A0-7663DBE09A1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lienbildplatzhalter 1">
            <a:extLst>
              <a:ext uri="{FF2B5EF4-FFF2-40B4-BE49-F238E27FC236}">
                <a16:creationId xmlns:a16="http://schemas.microsoft.com/office/drawing/2014/main" id="{5EB1F335-AF97-446D-942A-7140CECCEA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Notizenplatzhalter 2">
            <a:extLst>
              <a:ext uri="{FF2B5EF4-FFF2-40B4-BE49-F238E27FC236}">
                <a16:creationId xmlns:a16="http://schemas.microsoft.com/office/drawing/2014/main" id="{CFAD34EC-740A-43D2-A027-B83275C495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5124" name="Foliennummernplatzhalter 3">
            <a:extLst>
              <a:ext uri="{FF2B5EF4-FFF2-40B4-BE49-F238E27FC236}">
                <a16:creationId xmlns:a16="http://schemas.microsoft.com/office/drawing/2014/main" id="{F1293130-DA48-4906-9FEB-2A555F6639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788C632-6D27-443D-A2CB-CDC49781CD15}" type="slidenum">
              <a:rPr lang="de-DE" altLang="de-DE" sz="1200" smtClean="0">
                <a:latin typeface="Times New Roman" panose="02020603050405020304" pitchFamily="18" charset="0"/>
              </a:rPr>
              <a:pPr/>
              <a:t>1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lienbildplatzhalter 1">
            <a:extLst>
              <a:ext uri="{FF2B5EF4-FFF2-40B4-BE49-F238E27FC236}">
                <a16:creationId xmlns:a16="http://schemas.microsoft.com/office/drawing/2014/main" id="{1674D92A-BC99-4E20-9E13-0CDFDD4179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Notizenplatzhalter 2">
            <a:extLst>
              <a:ext uri="{FF2B5EF4-FFF2-40B4-BE49-F238E27FC236}">
                <a16:creationId xmlns:a16="http://schemas.microsoft.com/office/drawing/2014/main" id="{A777CC3E-156A-4FBD-AC80-3BB404BBE6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29700" name="Foliennummernplatzhalter 3">
            <a:extLst>
              <a:ext uri="{FF2B5EF4-FFF2-40B4-BE49-F238E27FC236}">
                <a16:creationId xmlns:a16="http://schemas.microsoft.com/office/drawing/2014/main" id="{B31BE595-144D-4FBB-8C7D-46BB6B5E46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A739C6E-9F96-4044-94A6-EB1F28F9A5ED}" type="slidenum">
              <a:rPr lang="de-DE" altLang="de-DE" sz="1200" smtClean="0">
                <a:latin typeface="Times New Roman" panose="02020603050405020304" pitchFamily="18" charset="0"/>
              </a:rPr>
              <a:pPr/>
              <a:t>18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>
            <a:extLst>
              <a:ext uri="{FF2B5EF4-FFF2-40B4-BE49-F238E27FC236}">
                <a16:creationId xmlns:a16="http://schemas.microsoft.com/office/drawing/2014/main" id="{AFF3DE72-5B09-4D63-8A71-B4D663986A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izenplatzhalter 2">
            <a:extLst>
              <a:ext uri="{FF2B5EF4-FFF2-40B4-BE49-F238E27FC236}">
                <a16:creationId xmlns:a16="http://schemas.microsoft.com/office/drawing/2014/main" id="{4921F3E5-67C9-4A6E-ABB1-CC33748BE1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27652" name="Foliennummernplatzhalter 3">
            <a:extLst>
              <a:ext uri="{FF2B5EF4-FFF2-40B4-BE49-F238E27FC236}">
                <a16:creationId xmlns:a16="http://schemas.microsoft.com/office/drawing/2014/main" id="{B809BC6A-57AE-42B7-884E-3A09B04AA3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98FE63E-AEC1-43E5-A0E0-6249225D7394}" type="slidenum">
              <a:rPr lang="de-DE" altLang="de-DE" sz="1200" smtClean="0">
                <a:latin typeface="Times New Roman" panose="02020603050405020304" pitchFamily="18" charset="0"/>
              </a:rPr>
              <a:pPr/>
              <a:t>19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261D88-D550-4442-A0A0-7663DBE09A11}" type="slidenum">
              <a:rPr lang="de-DE" altLang="de-DE" smtClean="0"/>
              <a:pPr>
                <a:defRPr/>
              </a:pPr>
              <a:t>20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29369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lienbildplatzhalter 1">
            <a:extLst>
              <a:ext uri="{FF2B5EF4-FFF2-40B4-BE49-F238E27FC236}">
                <a16:creationId xmlns:a16="http://schemas.microsoft.com/office/drawing/2014/main" id="{95D7FE25-87C4-40B1-AA62-AB622C0F59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Notizenplatzhalter 2">
            <a:extLst>
              <a:ext uri="{FF2B5EF4-FFF2-40B4-BE49-F238E27FC236}">
                <a16:creationId xmlns:a16="http://schemas.microsoft.com/office/drawing/2014/main" id="{562ED0BA-CFB0-4577-B55F-16BB8D1BD6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31748" name="Foliennummernplatzhalter 3">
            <a:extLst>
              <a:ext uri="{FF2B5EF4-FFF2-40B4-BE49-F238E27FC236}">
                <a16:creationId xmlns:a16="http://schemas.microsoft.com/office/drawing/2014/main" id="{8BFB946F-C6D9-44FD-8043-657A2FA724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F6E0F6D-F7BD-44E1-94F6-8372E8332C6F}" type="slidenum">
              <a:rPr lang="de-DE" altLang="de-DE" sz="1200" smtClean="0">
                <a:latin typeface="Times New Roman" panose="02020603050405020304" pitchFamily="18" charset="0"/>
              </a:rPr>
              <a:pPr/>
              <a:t>21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lienbildplatzhalter 1">
            <a:extLst>
              <a:ext uri="{FF2B5EF4-FFF2-40B4-BE49-F238E27FC236}">
                <a16:creationId xmlns:a16="http://schemas.microsoft.com/office/drawing/2014/main" id="{FF5F3F4F-4F2D-429B-908C-63F70D0A4F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Notizenplatzhalter 2">
            <a:extLst>
              <a:ext uri="{FF2B5EF4-FFF2-40B4-BE49-F238E27FC236}">
                <a16:creationId xmlns:a16="http://schemas.microsoft.com/office/drawing/2014/main" id="{54FD29C7-63DE-4FE4-88BA-98034E9288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35844" name="Foliennummernplatzhalter 3">
            <a:extLst>
              <a:ext uri="{FF2B5EF4-FFF2-40B4-BE49-F238E27FC236}">
                <a16:creationId xmlns:a16="http://schemas.microsoft.com/office/drawing/2014/main" id="{D04D6B00-0C06-4E79-8658-A4DF8489C7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8CA2CFD-7694-4AB0-9E54-B4F2AE586C03}" type="slidenum">
              <a:rPr lang="de-DE" altLang="de-DE" sz="1200" smtClean="0">
                <a:latin typeface="Times New Roman" panose="02020603050405020304" pitchFamily="18" charset="0"/>
              </a:rPr>
              <a:pPr/>
              <a:t>24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261D88-D550-4442-A0A0-7663DBE09A11}" type="slidenum">
              <a:rPr lang="de-DE" altLang="de-DE" smtClean="0"/>
              <a:pPr>
                <a:defRPr/>
              </a:pPr>
              <a:t>25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933524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lienbildplatzhalter 1">
            <a:extLst>
              <a:ext uri="{FF2B5EF4-FFF2-40B4-BE49-F238E27FC236}">
                <a16:creationId xmlns:a16="http://schemas.microsoft.com/office/drawing/2014/main" id="{526D17C5-89F1-40C9-B679-68F628512F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Notizenplatzhalter 2">
            <a:extLst>
              <a:ext uri="{FF2B5EF4-FFF2-40B4-BE49-F238E27FC236}">
                <a16:creationId xmlns:a16="http://schemas.microsoft.com/office/drawing/2014/main" id="{87BC09F9-3913-4FAB-B155-86D91A9738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44036" name="Foliennummernplatzhalter 3">
            <a:extLst>
              <a:ext uri="{FF2B5EF4-FFF2-40B4-BE49-F238E27FC236}">
                <a16:creationId xmlns:a16="http://schemas.microsoft.com/office/drawing/2014/main" id="{0C95CE12-0BC5-4F8F-904A-D5D452C89E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215FF7F-74DF-4C16-A468-750A695BF1CC}" type="slidenum">
              <a:rPr lang="de-DE" altLang="de-DE" sz="1200" smtClean="0">
                <a:latin typeface="Times New Roman" panose="02020603050405020304" pitchFamily="18" charset="0"/>
              </a:rPr>
              <a:pPr/>
              <a:t>28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lienbildplatzhalter 1">
            <a:extLst>
              <a:ext uri="{FF2B5EF4-FFF2-40B4-BE49-F238E27FC236}">
                <a16:creationId xmlns:a16="http://schemas.microsoft.com/office/drawing/2014/main" id="{69ACC7A0-5CED-4336-AF40-B0294CA352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Notizenplatzhalter 2">
            <a:extLst>
              <a:ext uri="{FF2B5EF4-FFF2-40B4-BE49-F238E27FC236}">
                <a16:creationId xmlns:a16="http://schemas.microsoft.com/office/drawing/2014/main" id="{77BD8378-86E3-4ED2-A684-E70AAF10CD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48132" name="Foliennummernplatzhalter 3">
            <a:extLst>
              <a:ext uri="{FF2B5EF4-FFF2-40B4-BE49-F238E27FC236}">
                <a16:creationId xmlns:a16="http://schemas.microsoft.com/office/drawing/2014/main" id="{08581E9E-BB32-4B17-A578-A891380475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F889CCD-046D-4CDB-A21C-B70BBF626BDF}" type="slidenum">
              <a:rPr lang="de-DE" altLang="de-DE" sz="1200" smtClean="0">
                <a:latin typeface="Times New Roman" panose="02020603050405020304" pitchFamily="18" charset="0"/>
              </a:rPr>
              <a:pPr/>
              <a:t>31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olienbildplatzhalter 1">
            <a:extLst>
              <a:ext uri="{FF2B5EF4-FFF2-40B4-BE49-F238E27FC236}">
                <a16:creationId xmlns:a16="http://schemas.microsoft.com/office/drawing/2014/main" id="{C0658D1F-66F8-4687-9BF3-AEAC57240A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Notizenplatzhalter 2">
            <a:extLst>
              <a:ext uri="{FF2B5EF4-FFF2-40B4-BE49-F238E27FC236}">
                <a16:creationId xmlns:a16="http://schemas.microsoft.com/office/drawing/2014/main" id="{E97D03F5-BF58-4CAA-8A0A-6E6B731814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56324" name="Foliennummernplatzhalter 3">
            <a:extLst>
              <a:ext uri="{FF2B5EF4-FFF2-40B4-BE49-F238E27FC236}">
                <a16:creationId xmlns:a16="http://schemas.microsoft.com/office/drawing/2014/main" id="{75DCFD6B-8EA7-4B2E-A02C-E2FF18A75A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8D39DF3-5660-490B-AB77-77193463E428}" type="slidenum">
              <a:rPr lang="de-DE" altLang="de-DE" sz="1200" smtClean="0">
                <a:latin typeface="Times New Roman" panose="02020603050405020304" pitchFamily="18" charset="0"/>
              </a:rPr>
              <a:pPr/>
              <a:t>32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olienbildplatzhalter 1">
            <a:extLst>
              <a:ext uri="{FF2B5EF4-FFF2-40B4-BE49-F238E27FC236}">
                <a16:creationId xmlns:a16="http://schemas.microsoft.com/office/drawing/2014/main" id="{289DAED0-AA4D-46DC-A5FF-6670DC7595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Notizenplatzhalter 2">
            <a:extLst>
              <a:ext uri="{FF2B5EF4-FFF2-40B4-BE49-F238E27FC236}">
                <a16:creationId xmlns:a16="http://schemas.microsoft.com/office/drawing/2014/main" id="{3E056E4F-8874-41DB-B8EE-91DE871F7B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70660" name="Foliennummernplatzhalter 3">
            <a:extLst>
              <a:ext uri="{FF2B5EF4-FFF2-40B4-BE49-F238E27FC236}">
                <a16:creationId xmlns:a16="http://schemas.microsoft.com/office/drawing/2014/main" id="{CC8CB288-AB8C-408B-9094-1351FFA2F8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318EC75-E757-49F0-9180-1D378306E1A7}" type="slidenum">
              <a:rPr lang="de-DE" altLang="de-DE" sz="1200" smtClean="0">
                <a:latin typeface="Times New Roman" panose="02020603050405020304" pitchFamily="18" charset="0"/>
              </a:rPr>
              <a:pPr/>
              <a:t>33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lienbildplatzhalter 1">
            <a:extLst>
              <a:ext uri="{FF2B5EF4-FFF2-40B4-BE49-F238E27FC236}">
                <a16:creationId xmlns:a16="http://schemas.microsoft.com/office/drawing/2014/main" id="{5434C225-1E59-4A6E-8F0B-6ACDC5550D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Notizenplatzhalter 2">
            <a:extLst>
              <a:ext uri="{FF2B5EF4-FFF2-40B4-BE49-F238E27FC236}">
                <a16:creationId xmlns:a16="http://schemas.microsoft.com/office/drawing/2014/main" id="{C3764A34-C5E4-4E22-A3E6-FBAB732BDE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7172" name="Foliennummernplatzhalter 3">
            <a:extLst>
              <a:ext uri="{FF2B5EF4-FFF2-40B4-BE49-F238E27FC236}">
                <a16:creationId xmlns:a16="http://schemas.microsoft.com/office/drawing/2014/main" id="{C8F8BD1E-5F4B-48E6-9BE1-875DB141B6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DCCC74A-B00A-43EF-903A-0E7EEE5F8ABF}" type="slidenum">
              <a:rPr lang="de-DE" altLang="de-DE" sz="1200" smtClean="0">
                <a:latin typeface="Times New Roman" panose="02020603050405020304" pitchFamily="18" charset="0"/>
              </a:rPr>
              <a:pPr/>
              <a:t>2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olienbildplatzhalter 1">
            <a:extLst>
              <a:ext uri="{FF2B5EF4-FFF2-40B4-BE49-F238E27FC236}">
                <a16:creationId xmlns:a16="http://schemas.microsoft.com/office/drawing/2014/main" id="{CE4F65EC-381B-42FC-BCED-FE52F4D151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Notizenplatzhalter 2">
            <a:extLst>
              <a:ext uri="{FF2B5EF4-FFF2-40B4-BE49-F238E27FC236}">
                <a16:creationId xmlns:a16="http://schemas.microsoft.com/office/drawing/2014/main" id="{A015666C-0D4D-44AD-9DF5-774ED528BE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72708" name="Foliennummernplatzhalter 3">
            <a:extLst>
              <a:ext uri="{FF2B5EF4-FFF2-40B4-BE49-F238E27FC236}">
                <a16:creationId xmlns:a16="http://schemas.microsoft.com/office/drawing/2014/main" id="{9C70290E-06AB-45F4-9038-59D6F5D689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A809035-5FA7-49A8-B9CC-B30C81B7188E}" type="slidenum">
              <a:rPr lang="de-DE" altLang="de-DE" sz="1200" smtClean="0">
                <a:latin typeface="Times New Roman" panose="02020603050405020304" pitchFamily="18" charset="0"/>
              </a:rPr>
              <a:pPr/>
              <a:t>34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Folienbildplatzhalter 1">
            <a:extLst>
              <a:ext uri="{FF2B5EF4-FFF2-40B4-BE49-F238E27FC236}">
                <a16:creationId xmlns:a16="http://schemas.microsoft.com/office/drawing/2014/main" id="{1B3ECED5-DC03-4771-A43A-2A720C0DC8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Notizenplatzhalter 2">
            <a:extLst>
              <a:ext uri="{FF2B5EF4-FFF2-40B4-BE49-F238E27FC236}">
                <a16:creationId xmlns:a16="http://schemas.microsoft.com/office/drawing/2014/main" id="{566FD125-40C7-48F9-829E-FA64E887F8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78852" name="Foliennummernplatzhalter 3">
            <a:extLst>
              <a:ext uri="{FF2B5EF4-FFF2-40B4-BE49-F238E27FC236}">
                <a16:creationId xmlns:a16="http://schemas.microsoft.com/office/drawing/2014/main" id="{2A4CC9F0-103B-4C52-9A4F-E4BA4DF398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6024284-D9EE-4EF6-A951-9B147E71ACFD}" type="slidenum">
              <a:rPr lang="de-DE" altLang="de-DE" sz="1200" smtClean="0">
                <a:latin typeface="Times New Roman" panose="02020603050405020304" pitchFamily="18" charset="0"/>
              </a:rPr>
              <a:pPr/>
              <a:t>35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Folienbildplatzhalter 1">
            <a:extLst>
              <a:ext uri="{FF2B5EF4-FFF2-40B4-BE49-F238E27FC236}">
                <a16:creationId xmlns:a16="http://schemas.microsoft.com/office/drawing/2014/main" id="{B1EF75F6-EB0D-4B5B-83F5-B778B261BC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Notizenplatzhalter 2">
            <a:extLst>
              <a:ext uri="{FF2B5EF4-FFF2-40B4-BE49-F238E27FC236}">
                <a16:creationId xmlns:a16="http://schemas.microsoft.com/office/drawing/2014/main" id="{F914BCE4-1C75-4E76-A0CF-A1B07CB4D2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76804" name="Foliennummernplatzhalter 3">
            <a:extLst>
              <a:ext uri="{FF2B5EF4-FFF2-40B4-BE49-F238E27FC236}">
                <a16:creationId xmlns:a16="http://schemas.microsoft.com/office/drawing/2014/main" id="{C27B26F8-3236-4878-87E2-82DFA4322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AFEFA73-7287-41CF-9A03-7295754827BB}" type="slidenum">
              <a:rPr lang="de-DE" altLang="de-DE" sz="1200" smtClean="0">
                <a:latin typeface="Times New Roman" panose="02020603050405020304" pitchFamily="18" charset="0"/>
              </a:rPr>
              <a:pPr/>
              <a:t>36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Folienbildplatzhalter 1">
            <a:extLst>
              <a:ext uri="{FF2B5EF4-FFF2-40B4-BE49-F238E27FC236}">
                <a16:creationId xmlns:a16="http://schemas.microsoft.com/office/drawing/2014/main" id="{25E76876-0243-49BE-BEEE-7E7EFAC08C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Notizenplatzhalter 2">
            <a:extLst>
              <a:ext uri="{FF2B5EF4-FFF2-40B4-BE49-F238E27FC236}">
                <a16:creationId xmlns:a16="http://schemas.microsoft.com/office/drawing/2014/main" id="{DC491BE8-F69C-4154-AFF5-8736569605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/>
          </a:p>
        </p:txBody>
      </p:sp>
      <p:sp>
        <p:nvSpPr>
          <p:cNvPr id="80900" name="Foliennummernplatzhalter 3">
            <a:extLst>
              <a:ext uri="{FF2B5EF4-FFF2-40B4-BE49-F238E27FC236}">
                <a16:creationId xmlns:a16="http://schemas.microsoft.com/office/drawing/2014/main" id="{46498A3D-AC30-4777-A7B6-BC45EB788A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2A5FBA-9086-46BC-8751-E03BE4B2BD16}" type="slidenum">
              <a:rPr lang="de-DE" altLang="de-DE" sz="1200" smtClean="0">
                <a:latin typeface="Times New Roman" panose="02020603050405020304" pitchFamily="18" charset="0"/>
              </a:rPr>
              <a:pPr/>
              <a:t>38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Folienbildplatzhalter 1">
            <a:extLst>
              <a:ext uri="{FF2B5EF4-FFF2-40B4-BE49-F238E27FC236}">
                <a16:creationId xmlns:a16="http://schemas.microsoft.com/office/drawing/2014/main" id="{5281C7EC-9872-452F-93E2-A5CD13C45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Notizenplatzhalter 2">
            <a:extLst>
              <a:ext uri="{FF2B5EF4-FFF2-40B4-BE49-F238E27FC236}">
                <a16:creationId xmlns:a16="http://schemas.microsoft.com/office/drawing/2014/main" id="{032F198A-B87D-4C75-A8F2-59A23341E0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/>
          </a:p>
        </p:txBody>
      </p:sp>
      <p:sp>
        <p:nvSpPr>
          <p:cNvPr id="82948" name="Foliennummernplatzhalter 3">
            <a:extLst>
              <a:ext uri="{FF2B5EF4-FFF2-40B4-BE49-F238E27FC236}">
                <a16:creationId xmlns:a16="http://schemas.microsoft.com/office/drawing/2014/main" id="{94958990-3A8E-42FF-B42A-519DF7610F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7CE692A-32B0-44CB-84EB-8882C87B771E}" type="slidenum">
              <a:rPr lang="de-DE" altLang="de-DE" sz="1200" smtClean="0">
                <a:latin typeface="Times New Roman" panose="02020603050405020304" pitchFamily="18" charset="0"/>
              </a:rPr>
              <a:pPr/>
              <a:t>39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Folienbildplatzhalter 1">
            <a:extLst>
              <a:ext uri="{FF2B5EF4-FFF2-40B4-BE49-F238E27FC236}">
                <a16:creationId xmlns:a16="http://schemas.microsoft.com/office/drawing/2014/main" id="{424F1DD8-7C34-4D3B-95A1-C66126628B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Notizenplatzhalter 2">
            <a:extLst>
              <a:ext uri="{FF2B5EF4-FFF2-40B4-BE49-F238E27FC236}">
                <a16:creationId xmlns:a16="http://schemas.microsoft.com/office/drawing/2014/main" id="{91F15B85-82EF-4558-B7F8-BEDD1C8CB2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84996" name="Foliennummernplatzhalter 3">
            <a:extLst>
              <a:ext uri="{FF2B5EF4-FFF2-40B4-BE49-F238E27FC236}">
                <a16:creationId xmlns:a16="http://schemas.microsoft.com/office/drawing/2014/main" id="{CB769C45-BE19-4ECE-ACE2-149EB01AF9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79030EF-A1F6-49E3-A462-EBCAF6947B3E}" type="slidenum">
              <a:rPr lang="de-DE" altLang="de-DE" sz="1200" smtClean="0">
                <a:latin typeface="Times New Roman" panose="02020603050405020304" pitchFamily="18" charset="0"/>
              </a:rPr>
              <a:pPr/>
              <a:t>41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Folienbildplatzhalter 1">
            <a:extLst>
              <a:ext uri="{FF2B5EF4-FFF2-40B4-BE49-F238E27FC236}">
                <a16:creationId xmlns:a16="http://schemas.microsoft.com/office/drawing/2014/main" id="{B32E7137-8A6A-4992-A65C-363BC799DF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Notizenplatzhalter 2">
            <a:extLst>
              <a:ext uri="{FF2B5EF4-FFF2-40B4-BE49-F238E27FC236}">
                <a16:creationId xmlns:a16="http://schemas.microsoft.com/office/drawing/2014/main" id="{89D41060-496E-4D26-B670-BD55B6B00E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87044" name="Foliennummernplatzhalter 3">
            <a:extLst>
              <a:ext uri="{FF2B5EF4-FFF2-40B4-BE49-F238E27FC236}">
                <a16:creationId xmlns:a16="http://schemas.microsoft.com/office/drawing/2014/main" id="{AE7BF373-5474-4435-AE11-8618D0902C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862AE14-AD8E-47D7-AE63-C3DFC40622D2}" type="slidenum">
              <a:rPr lang="de-DE" altLang="de-DE" sz="1200" smtClean="0">
                <a:latin typeface="Times New Roman" panose="02020603050405020304" pitchFamily="18" charset="0"/>
              </a:rPr>
              <a:pPr/>
              <a:t>42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olienbildplatzhalter 1">
            <a:extLst>
              <a:ext uri="{FF2B5EF4-FFF2-40B4-BE49-F238E27FC236}">
                <a16:creationId xmlns:a16="http://schemas.microsoft.com/office/drawing/2014/main" id="{74F9C160-F327-46BD-BD9E-BAD3A41352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Notizenplatzhalter 2">
            <a:extLst>
              <a:ext uri="{FF2B5EF4-FFF2-40B4-BE49-F238E27FC236}">
                <a16:creationId xmlns:a16="http://schemas.microsoft.com/office/drawing/2014/main" id="{D5D76765-4866-4FE6-94CB-B702559F3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89092" name="Foliennummernplatzhalter 3">
            <a:extLst>
              <a:ext uri="{FF2B5EF4-FFF2-40B4-BE49-F238E27FC236}">
                <a16:creationId xmlns:a16="http://schemas.microsoft.com/office/drawing/2014/main" id="{B38D9735-CCEE-457A-A56E-4B8FF6BA37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AD5513-2849-4594-AE2C-D0E170E0669C}" type="slidenum">
              <a:rPr lang="de-DE" altLang="de-DE" sz="1200" smtClean="0">
                <a:latin typeface="Times New Roman" panose="02020603050405020304" pitchFamily="18" charset="0"/>
              </a:rPr>
              <a:pPr/>
              <a:t>43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Folienbildplatzhalter 1">
            <a:extLst>
              <a:ext uri="{FF2B5EF4-FFF2-40B4-BE49-F238E27FC236}">
                <a16:creationId xmlns:a16="http://schemas.microsoft.com/office/drawing/2014/main" id="{C45C26FD-9575-4480-AAE5-45087A3515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Notizenplatzhalter 2">
            <a:extLst>
              <a:ext uri="{FF2B5EF4-FFF2-40B4-BE49-F238E27FC236}">
                <a16:creationId xmlns:a16="http://schemas.microsoft.com/office/drawing/2014/main" id="{1E1DCE1C-B79D-42C4-A00A-9FF21B4999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91140" name="Foliennummernplatzhalter 3">
            <a:extLst>
              <a:ext uri="{FF2B5EF4-FFF2-40B4-BE49-F238E27FC236}">
                <a16:creationId xmlns:a16="http://schemas.microsoft.com/office/drawing/2014/main" id="{EBC76C90-BD29-4D3D-A85A-3C2E09623D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3B89A22-DD24-4371-8F38-16BFC9DA0E6B}" type="slidenum">
              <a:rPr lang="de-DE" altLang="de-DE" sz="1200" smtClean="0">
                <a:latin typeface="Times New Roman" panose="02020603050405020304" pitchFamily="18" charset="0"/>
              </a:rPr>
              <a:pPr/>
              <a:t>44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261D88-D550-4442-A0A0-7663DBE09A11}" type="slidenum">
              <a:rPr lang="de-DE" altLang="de-DE" smtClean="0"/>
              <a:pPr>
                <a:defRPr/>
              </a:pPr>
              <a:t>45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42851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6A1DCE3E-710B-472E-A7F9-5C2F19B7CD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Notizenplatzhalter 2">
            <a:extLst>
              <a:ext uri="{FF2B5EF4-FFF2-40B4-BE49-F238E27FC236}">
                <a16:creationId xmlns:a16="http://schemas.microsoft.com/office/drawing/2014/main" id="{49A1501D-45CD-42B8-8198-1403292E60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9220" name="Foliennummernplatzhalter 3">
            <a:extLst>
              <a:ext uri="{FF2B5EF4-FFF2-40B4-BE49-F238E27FC236}">
                <a16:creationId xmlns:a16="http://schemas.microsoft.com/office/drawing/2014/main" id="{68C692D8-69AD-49C7-ACC0-A8DC03C7DA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52B0A7E-5BB6-41C5-96DC-7FE620665B4C}" type="slidenum">
              <a:rPr lang="de-DE" altLang="de-DE" sz="1200" smtClean="0">
                <a:latin typeface="Times New Roman" panose="02020603050405020304" pitchFamily="18" charset="0"/>
              </a:rPr>
              <a:pPr/>
              <a:t>3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261D88-D550-4442-A0A0-7663DBE09A11}" type="slidenum">
              <a:rPr lang="de-DE" altLang="de-DE" smtClean="0"/>
              <a:pPr>
                <a:defRPr/>
              </a:pPr>
              <a:t>46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461043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261D88-D550-4442-A0A0-7663DBE09A11}" type="slidenum">
              <a:rPr lang="de-DE" altLang="de-DE" smtClean="0"/>
              <a:pPr>
                <a:defRPr/>
              </a:pPr>
              <a:t>47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961684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261D88-D550-4442-A0A0-7663DBE09A11}" type="slidenum">
              <a:rPr lang="de-DE" altLang="de-DE" smtClean="0"/>
              <a:pPr>
                <a:defRPr/>
              </a:pPr>
              <a:t>48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25788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261D88-D550-4442-A0A0-7663DBE09A11}" type="slidenum">
              <a:rPr lang="de-DE" altLang="de-DE" smtClean="0"/>
              <a:pPr>
                <a:defRPr/>
              </a:pPr>
              <a:t>49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16701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261D88-D550-4442-A0A0-7663DBE09A11}" type="slidenum">
              <a:rPr lang="de-DE" altLang="de-DE" smtClean="0"/>
              <a:pPr>
                <a:defRPr/>
              </a:pPr>
              <a:t>50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151365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261D88-D550-4442-A0A0-7663DBE09A11}" type="slidenum">
              <a:rPr lang="de-DE" altLang="de-DE" smtClean="0"/>
              <a:pPr>
                <a:defRPr/>
              </a:pPr>
              <a:t>51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790722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261D88-D550-4442-A0A0-7663DBE09A11}" type="slidenum">
              <a:rPr lang="de-DE" altLang="de-DE" smtClean="0"/>
              <a:pPr>
                <a:defRPr/>
              </a:pPr>
              <a:t>52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277780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Folienbildplatzhalter 1">
            <a:extLst>
              <a:ext uri="{FF2B5EF4-FFF2-40B4-BE49-F238E27FC236}">
                <a16:creationId xmlns:a16="http://schemas.microsoft.com/office/drawing/2014/main" id="{BDF7B130-73AA-46AD-85FE-C987E0E916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Notizenplatzhalter 2">
            <a:extLst>
              <a:ext uri="{FF2B5EF4-FFF2-40B4-BE49-F238E27FC236}">
                <a16:creationId xmlns:a16="http://schemas.microsoft.com/office/drawing/2014/main" id="{1056469B-AD46-4C58-B378-5FE6988C72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95236" name="Foliennummernplatzhalter 3">
            <a:extLst>
              <a:ext uri="{FF2B5EF4-FFF2-40B4-BE49-F238E27FC236}">
                <a16:creationId xmlns:a16="http://schemas.microsoft.com/office/drawing/2014/main" id="{27062FD2-6377-4362-BD29-AFEDFAEEBF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1750C84-E142-48AC-8EA6-4AE8D87B47E8}" type="slidenum">
              <a:rPr lang="de-DE" altLang="de-DE" sz="1200" smtClean="0">
                <a:latin typeface="Times New Roman" panose="02020603050405020304" pitchFamily="18" charset="0"/>
              </a:rPr>
              <a:pPr/>
              <a:t>53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261D88-D550-4442-A0A0-7663DBE09A11}" type="slidenum">
              <a:rPr lang="de-DE" altLang="de-DE" smtClean="0"/>
              <a:pPr>
                <a:defRPr/>
              </a:pPr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70536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lienbildplatzhalter 1">
            <a:extLst>
              <a:ext uri="{FF2B5EF4-FFF2-40B4-BE49-F238E27FC236}">
                <a16:creationId xmlns:a16="http://schemas.microsoft.com/office/drawing/2014/main" id="{55A22D8A-6868-4131-80C2-4CB46E50C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Notizenplatzhalter 2">
            <a:extLst>
              <a:ext uri="{FF2B5EF4-FFF2-40B4-BE49-F238E27FC236}">
                <a16:creationId xmlns:a16="http://schemas.microsoft.com/office/drawing/2014/main" id="{201C8238-80E1-409A-A792-45B0BA0298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/>
          </a:p>
        </p:txBody>
      </p:sp>
      <p:sp>
        <p:nvSpPr>
          <p:cNvPr id="11268" name="Foliennummernplatzhalter 3">
            <a:extLst>
              <a:ext uri="{FF2B5EF4-FFF2-40B4-BE49-F238E27FC236}">
                <a16:creationId xmlns:a16="http://schemas.microsoft.com/office/drawing/2014/main" id="{487D3B19-E7A3-43FD-BD77-00DAD2207F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C0C8A37-53E5-4B71-B388-765F86D07820}" type="slidenum">
              <a:rPr lang="de-DE" altLang="de-DE" sz="1200" smtClean="0">
                <a:latin typeface="Times New Roman" panose="02020603050405020304" pitchFamily="18" charset="0"/>
              </a:rPr>
              <a:pPr/>
              <a:t>5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>
            <a:extLst>
              <a:ext uri="{FF2B5EF4-FFF2-40B4-BE49-F238E27FC236}">
                <a16:creationId xmlns:a16="http://schemas.microsoft.com/office/drawing/2014/main" id="{99BB6D4D-F28A-42AA-80B8-9B1D63B680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Notizenplatzhalter 2">
            <a:extLst>
              <a:ext uri="{FF2B5EF4-FFF2-40B4-BE49-F238E27FC236}">
                <a16:creationId xmlns:a16="http://schemas.microsoft.com/office/drawing/2014/main" id="{0F3E1138-D222-4289-97AE-E2D43A23E7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/>
          </a:p>
        </p:txBody>
      </p:sp>
      <p:sp>
        <p:nvSpPr>
          <p:cNvPr id="13316" name="Foliennummernplatzhalter 3">
            <a:extLst>
              <a:ext uri="{FF2B5EF4-FFF2-40B4-BE49-F238E27FC236}">
                <a16:creationId xmlns:a16="http://schemas.microsoft.com/office/drawing/2014/main" id="{5A137B18-80DE-438E-A43D-E680765DDF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D6D2ECA-208C-441B-AF58-E6DE01B55B68}" type="slidenum">
              <a:rPr lang="de-DE" altLang="de-DE" sz="1200" smtClean="0">
                <a:latin typeface="Times New Roman" panose="02020603050405020304" pitchFamily="18" charset="0"/>
              </a:rPr>
              <a:pPr/>
              <a:t>8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261D88-D550-4442-A0A0-7663DBE09A11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86976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bildplatzhalter 1">
            <a:extLst>
              <a:ext uri="{FF2B5EF4-FFF2-40B4-BE49-F238E27FC236}">
                <a16:creationId xmlns:a16="http://schemas.microsoft.com/office/drawing/2014/main" id="{2B05681E-7262-4D90-AB27-650D1C9F1A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Notizenplatzhalter 2">
            <a:extLst>
              <a:ext uri="{FF2B5EF4-FFF2-40B4-BE49-F238E27FC236}">
                <a16:creationId xmlns:a16="http://schemas.microsoft.com/office/drawing/2014/main" id="{501DDA61-E3D6-4C46-B059-A3EA7DCDB7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19460" name="Foliennummernplatzhalter 3">
            <a:extLst>
              <a:ext uri="{FF2B5EF4-FFF2-40B4-BE49-F238E27FC236}">
                <a16:creationId xmlns:a16="http://schemas.microsoft.com/office/drawing/2014/main" id="{39E2423A-2468-4DBB-8367-4D96FD9914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F8562D7-4959-47C7-B29B-255B5EBE2016}" type="slidenum">
              <a:rPr lang="de-DE" altLang="de-DE" sz="1200" smtClean="0">
                <a:latin typeface="Times New Roman" panose="02020603050405020304" pitchFamily="18" charset="0"/>
              </a:rPr>
              <a:pPr/>
              <a:t>15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lienbildplatzhalter 1">
            <a:extLst>
              <a:ext uri="{FF2B5EF4-FFF2-40B4-BE49-F238E27FC236}">
                <a16:creationId xmlns:a16="http://schemas.microsoft.com/office/drawing/2014/main" id="{1A611C3B-878E-4576-B499-DDB36EC4E3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Notizenplatzhalter 2">
            <a:extLst>
              <a:ext uri="{FF2B5EF4-FFF2-40B4-BE49-F238E27FC236}">
                <a16:creationId xmlns:a16="http://schemas.microsoft.com/office/drawing/2014/main" id="{15E90ADD-ED2F-4E12-9334-A8BBC94DF9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21508" name="Foliennummernplatzhalter 3">
            <a:extLst>
              <a:ext uri="{FF2B5EF4-FFF2-40B4-BE49-F238E27FC236}">
                <a16:creationId xmlns:a16="http://schemas.microsoft.com/office/drawing/2014/main" id="{15F0532B-7A11-41F6-A569-338C9C86D8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5038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0EFB356-4E90-474B-8A32-D4B71F4D8B7C}" type="slidenum">
              <a:rPr lang="de-DE" altLang="de-DE" sz="1200" smtClean="0">
                <a:latin typeface="Times New Roman" panose="02020603050405020304" pitchFamily="18" charset="0"/>
              </a:rPr>
              <a:pPr/>
              <a:t>16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DB33AA-866D-4E23-B3EF-45A23B287D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8B6EAE-3646-4CC8-91E1-F575EF6ADF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B93CEF-8740-4493-A72E-D5BA551EEF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3FE14-CC37-4BAC-A2FC-72C1C353A5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83388448"/>
      </p:ext>
    </p:extLst>
  </p:cSld>
  <p:clrMapOvr>
    <a:masterClrMapping/>
  </p:clrMapOvr>
  <p:transition>
    <p:blind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56A2E3-53A6-4E69-ABAA-A89292CA55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85ED11-26EE-4EC8-8171-EF538DB98D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7788FA-5E2C-4657-AC19-1C7182D58C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AF668-5769-45E9-988E-6BF34A1F39D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58085573"/>
      </p:ext>
    </p:extLst>
  </p:cSld>
  <p:clrMapOvr>
    <a:masterClrMapping/>
  </p:clrMapOvr>
  <p:transition>
    <p:blind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373178-6E20-44AD-AE6A-BF3A82AA74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2DEE8F-D5F2-4EFC-A5A6-C8777280A4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ABF2D77-110F-4C64-916D-9814CBAC28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56FF6-CB47-4AC0-8511-36C69860BB6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76898306"/>
      </p:ext>
    </p:extLst>
  </p:cSld>
  <p:clrMapOvr>
    <a:masterClrMapping/>
  </p:clrMapOvr>
  <p:transition>
    <p:blind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FF2363-12E6-4C13-B334-E46F8F8CC6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874B6E-23FC-46BB-8E51-835146FBAD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7FB3EA4-8746-47EE-A29C-EB8B88F81F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C624A-DEE4-4F6A-977D-B8648413454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38754465"/>
      </p:ext>
    </p:extLst>
  </p:cSld>
  <p:clrMapOvr>
    <a:masterClrMapping/>
  </p:clrMapOvr>
  <p:transition>
    <p:blind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828B1A-40FF-4905-88FA-9AA1BAAE98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82549D-3FB2-444F-876C-A97B56A0F3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2AEB90-41B7-452C-A27E-F0F9CB5735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506CF-E690-4E7B-95B5-A84012609FD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59448639"/>
      </p:ext>
    </p:extLst>
  </p:cSld>
  <p:clrMapOvr>
    <a:masterClrMapping/>
  </p:clrMapOvr>
  <p:transition>
    <p:blind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FCF90F-A67B-461D-BC41-6DD882DE5D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AE19C7-8719-4320-8CF0-1E44DFB409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D2A982-E66B-450B-918C-9DB470A786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2B85A-36D5-4E66-BE2D-17EC1503AB3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57065220"/>
      </p:ext>
    </p:extLst>
  </p:cSld>
  <p:clrMapOvr>
    <a:masterClrMapping/>
  </p:clrMapOvr>
  <p:transition>
    <p:blind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F30DA20-EC85-4155-903A-FC45BC78AB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8638429-3AFF-4EF4-B769-A81D8F761A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18BAF5C-5246-4BBF-AA61-E61A854182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F24ED-3705-41E1-AE5A-7EC4FD70522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51815204"/>
      </p:ext>
    </p:extLst>
  </p:cSld>
  <p:clrMapOvr>
    <a:masterClrMapping/>
  </p:clrMapOvr>
  <p:transition>
    <p:blind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9DC1A6F-FB2F-4937-BAF7-4D17B164BB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B26E3C3-25E1-45A0-916B-93E09ECBED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891DED9-993E-4A39-B11F-866E241A80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D5DC7-AD71-42B5-88BB-82F2C2AF22B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99476935"/>
      </p:ext>
    </p:extLst>
  </p:cSld>
  <p:clrMapOvr>
    <a:masterClrMapping/>
  </p:clrMapOvr>
  <p:transition>
    <p:blind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78FAF5E-8C39-49EE-BC3B-F161ED9D5A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551D13A-6023-4E7E-8B59-8523421A64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757A735-5A03-4E73-BB01-FC2F5CD110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F54CF-835D-4F9C-84D7-CC2954097C2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75366359"/>
      </p:ext>
    </p:extLst>
  </p:cSld>
  <p:clrMapOvr>
    <a:masterClrMapping/>
  </p:clrMapOvr>
  <p:transition>
    <p:blind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CA6BAD-FACE-4935-83E6-5CFFC3F879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CB4701-7DF4-4BA0-AB49-6C4D1E2952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FA181D-17B7-4635-B02C-949DCE0507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DDCB8-D484-4524-9EAF-5294D04E5BE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8489841"/>
      </p:ext>
    </p:extLst>
  </p:cSld>
  <p:clrMapOvr>
    <a:masterClrMapping/>
  </p:clrMapOvr>
  <p:transition>
    <p:blind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4935FF-5B2A-490B-A647-AA5A7FE6B3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03A74E-39BD-4E9B-AE87-6298B460D6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69FA88-B07A-4C71-8A0B-92D3EA5208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4F54A-B15B-419F-9033-76C2F963EAF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89447036"/>
      </p:ext>
    </p:extLst>
  </p:cSld>
  <p:clrMapOvr>
    <a:masterClrMapping/>
  </p:clrMapOvr>
  <p:transition>
    <p:blind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E95582F-A9FC-416B-8D8A-B5C4F809AB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das Format des Titel-Masters zu bearbeiten.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3EEB639-3AE2-4E14-8B91-5E6C7F01EF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Textformatierung des Masters zu bearbeiten.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7A946F3-555B-4B1A-8AC8-E3A7BCC4BB5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548DA80-185F-44AD-AFDF-540A6376631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110FD12-65DD-40B4-BEEB-D5165217652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4DBB88B-B64F-4E0F-BF70-15237A27167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blinds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"/><Relationship Id="rId3" Type="http://schemas.openxmlformats.org/officeDocument/2006/relationships/image" Target="../media/image7.emf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7.emf"/><Relationship Id="rId7" Type="http://schemas.openxmlformats.org/officeDocument/2006/relationships/image" Target="../media/image5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7.emf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tiff"/><Relationship Id="rId3" Type="http://schemas.openxmlformats.org/officeDocument/2006/relationships/image" Target="../media/image7.emf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.emf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4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image" Target="../media/image9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7" Type="http://schemas.openxmlformats.org/officeDocument/2006/relationships/image" Target="../media/image96.jpe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emf"/><Relationship Id="rId5" Type="http://schemas.openxmlformats.org/officeDocument/2006/relationships/image" Target="../media/image99.emf"/><Relationship Id="rId4" Type="http://schemas.openxmlformats.org/officeDocument/2006/relationships/image" Target="../media/image98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emf"/><Relationship Id="rId3" Type="http://schemas.openxmlformats.org/officeDocument/2006/relationships/image" Target="../media/image101.jpeg"/><Relationship Id="rId7" Type="http://schemas.openxmlformats.org/officeDocument/2006/relationships/image" Target="../media/image10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emf"/><Relationship Id="rId5" Type="http://schemas.openxmlformats.org/officeDocument/2006/relationships/image" Target="../media/image103.emf"/><Relationship Id="rId4" Type="http://schemas.openxmlformats.org/officeDocument/2006/relationships/image" Target="../media/image102.jpeg"/><Relationship Id="rId9" Type="http://schemas.openxmlformats.org/officeDocument/2006/relationships/image" Target="../media/image10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13" Type="http://schemas.openxmlformats.org/officeDocument/2006/relationships/image" Target="../media/image121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12" Type="http://schemas.openxmlformats.org/officeDocument/2006/relationships/image" Target="../media/image120.jpeg"/><Relationship Id="rId17" Type="http://schemas.openxmlformats.org/officeDocument/2006/relationships/image" Target="../media/image7.emf"/><Relationship Id="rId2" Type="http://schemas.openxmlformats.org/officeDocument/2006/relationships/image" Target="../media/image110.jpeg"/><Relationship Id="rId16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11" Type="http://schemas.openxmlformats.org/officeDocument/2006/relationships/image" Target="../media/image119.jpeg"/><Relationship Id="rId5" Type="http://schemas.openxmlformats.org/officeDocument/2006/relationships/image" Target="../media/image113.jpeg"/><Relationship Id="rId15" Type="http://schemas.openxmlformats.org/officeDocument/2006/relationships/image" Target="../media/image123.jpeg"/><Relationship Id="rId10" Type="http://schemas.openxmlformats.org/officeDocument/2006/relationships/image" Target="../media/image118.jpeg"/><Relationship Id="rId4" Type="http://schemas.openxmlformats.org/officeDocument/2006/relationships/image" Target="../media/image112.jpeg"/><Relationship Id="rId9" Type="http://schemas.openxmlformats.org/officeDocument/2006/relationships/image" Target="../media/image117.jpeg"/><Relationship Id="rId14" Type="http://schemas.openxmlformats.org/officeDocument/2006/relationships/image" Target="../media/image1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10" Type="http://schemas.openxmlformats.org/officeDocument/2006/relationships/image" Target="../media/image137.jpe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7.emf"/><Relationship Id="rId7" Type="http://schemas.openxmlformats.org/officeDocument/2006/relationships/image" Target="../media/image1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7.emf"/><Relationship Id="rId7" Type="http://schemas.openxmlformats.org/officeDocument/2006/relationships/image" Target="../media/image1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11" Type="http://schemas.openxmlformats.org/officeDocument/2006/relationships/image" Target="../media/image151.jpeg"/><Relationship Id="rId5" Type="http://schemas.openxmlformats.org/officeDocument/2006/relationships/image" Target="../media/image145.jpeg"/><Relationship Id="rId10" Type="http://schemas.openxmlformats.org/officeDocument/2006/relationships/image" Target="../media/image150.jpeg"/><Relationship Id="rId4" Type="http://schemas.openxmlformats.org/officeDocument/2006/relationships/image" Target="../media/image144.jpeg"/><Relationship Id="rId9" Type="http://schemas.openxmlformats.org/officeDocument/2006/relationships/image" Target="../media/image14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152.jpeg"/><Relationship Id="rId7" Type="http://schemas.openxmlformats.org/officeDocument/2006/relationships/image" Target="../media/image1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10" Type="http://schemas.openxmlformats.org/officeDocument/2006/relationships/image" Target="../media/image159.jpeg"/><Relationship Id="rId4" Type="http://schemas.openxmlformats.org/officeDocument/2006/relationships/image" Target="../media/image153.jpeg"/><Relationship Id="rId9" Type="http://schemas.openxmlformats.org/officeDocument/2006/relationships/image" Target="../media/image15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13" Type="http://schemas.openxmlformats.org/officeDocument/2006/relationships/image" Target="../media/image169.jpeg"/><Relationship Id="rId18" Type="http://schemas.openxmlformats.org/officeDocument/2006/relationships/image" Target="../media/image174.jpeg"/><Relationship Id="rId26" Type="http://schemas.openxmlformats.org/officeDocument/2006/relationships/image" Target="../media/image182.jpeg"/><Relationship Id="rId3" Type="http://schemas.openxmlformats.org/officeDocument/2006/relationships/image" Target="../media/image7.emf"/><Relationship Id="rId21" Type="http://schemas.openxmlformats.org/officeDocument/2006/relationships/image" Target="../media/image177.jpeg"/><Relationship Id="rId7" Type="http://schemas.openxmlformats.org/officeDocument/2006/relationships/image" Target="../media/image163.jpeg"/><Relationship Id="rId12" Type="http://schemas.openxmlformats.org/officeDocument/2006/relationships/image" Target="../media/image168.jpeg"/><Relationship Id="rId17" Type="http://schemas.openxmlformats.org/officeDocument/2006/relationships/image" Target="../media/image173.jpeg"/><Relationship Id="rId25" Type="http://schemas.openxmlformats.org/officeDocument/2006/relationships/image" Target="../media/image181.jpe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72.jpeg"/><Relationship Id="rId20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jpeg"/><Relationship Id="rId11" Type="http://schemas.openxmlformats.org/officeDocument/2006/relationships/image" Target="../media/image167.jpeg"/><Relationship Id="rId24" Type="http://schemas.openxmlformats.org/officeDocument/2006/relationships/image" Target="../media/image180.jpeg"/><Relationship Id="rId5" Type="http://schemas.openxmlformats.org/officeDocument/2006/relationships/image" Target="../media/image161.jpeg"/><Relationship Id="rId15" Type="http://schemas.openxmlformats.org/officeDocument/2006/relationships/image" Target="../media/image171.jpeg"/><Relationship Id="rId23" Type="http://schemas.openxmlformats.org/officeDocument/2006/relationships/image" Target="../media/image179.jpeg"/><Relationship Id="rId10" Type="http://schemas.openxmlformats.org/officeDocument/2006/relationships/image" Target="../media/image166.jpeg"/><Relationship Id="rId19" Type="http://schemas.openxmlformats.org/officeDocument/2006/relationships/image" Target="../media/image175.jpeg"/><Relationship Id="rId4" Type="http://schemas.openxmlformats.org/officeDocument/2006/relationships/image" Target="../media/image160.jpeg"/><Relationship Id="rId9" Type="http://schemas.openxmlformats.org/officeDocument/2006/relationships/image" Target="../media/image165.jpeg"/><Relationship Id="rId14" Type="http://schemas.openxmlformats.org/officeDocument/2006/relationships/image" Target="../media/image170.jpeg"/><Relationship Id="rId22" Type="http://schemas.openxmlformats.org/officeDocument/2006/relationships/image" Target="../media/image17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3" Type="http://schemas.openxmlformats.org/officeDocument/2006/relationships/image" Target="../media/image7.emf"/><Relationship Id="rId7" Type="http://schemas.openxmlformats.org/officeDocument/2006/relationships/image" Target="../media/image18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9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88.emf"/><Relationship Id="rId7" Type="http://schemas.openxmlformats.org/officeDocument/2006/relationships/image" Target="../media/image19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jpeg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eg"/><Relationship Id="rId3" Type="http://schemas.openxmlformats.org/officeDocument/2006/relationships/image" Target="../media/image205.jpeg"/><Relationship Id="rId7" Type="http://schemas.openxmlformats.org/officeDocument/2006/relationships/image" Target="../media/image20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jpeg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image" Target="../media/image21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image" Target="../media/image21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>
            <a:extLst>
              <a:ext uri="{FF2B5EF4-FFF2-40B4-BE49-F238E27FC236}">
                <a16:creationId xmlns:a16="http://schemas.microsoft.com/office/drawing/2014/main" id="{AD348E8D-0D1C-4377-9055-0FEDB91DE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8382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de-DE" altLang="de-DE" b="1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4099" name="Picture 8" descr="C:\Eigene Dateien\Daten\drolshagen\stadtmarketing\präsentationen\logo_quer.jpg">
            <a:extLst>
              <a:ext uri="{FF2B5EF4-FFF2-40B4-BE49-F238E27FC236}">
                <a16:creationId xmlns:a16="http://schemas.microsoft.com/office/drawing/2014/main" id="{B1511163-1DE6-480B-9A4E-366A1AA95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44675"/>
            <a:ext cx="9144000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10">
            <a:extLst>
              <a:ext uri="{FF2B5EF4-FFF2-40B4-BE49-F238E27FC236}">
                <a16:creationId xmlns:a16="http://schemas.microsoft.com/office/drawing/2014/main" id="{93341F05-0239-4170-8478-DF682CA44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6248400"/>
            <a:ext cx="121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de-DE" altLang="de-DE" sz="2800"/>
          </a:p>
        </p:txBody>
      </p:sp>
      <p:sp>
        <p:nvSpPr>
          <p:cNvPr id="4101" name="Rectangle 11">
            <a:extLst>
              <a:ext uri="{FF2B5EF4-FFF2-40B4-BE49-F238E27FC236}">
                <a16:creationId xmlns:a16="http://schemas.microsoft.com/office/drawing/2014/main" id="{14075F5E-00BA-4BD5-B0C1-CD593304B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>
              <a:latin typeface="Arial" panose="020B0604020202020204" pitchFamily="34" charset="0"/>
            </a:endParaRPr>
          </a:p>
        </p:txBody>
      </p:sp>
      <p:sp>
        <p:nvSpPr>
          <p:cNvPr id="4102" name="Rechteck 1">
            <a:extLst>
              <a:ext uri="{FF2B5EF4-FFF2-40B4-BE49-F238E27FC236}">
                <a16:creationId xmlns:a16="http://schemas.microsoft.com/office/drawing/2014/main" id="{B117B8D5-ED91-4AF3-BCDD-10321E0FE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665163"/>
            <a:ext cx="631825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4000" b="1" dirty="0">
                <a:latin typeface="Arial" panose="020B0604020202020204" pitchFamily="34" charset="0"/>
              </a:rPr>
              <a:t>WILLKOMMEN ZUR MITGLIEDER-VERSAMMLUNG 2021</a:t>
            </a:r>
          </a:p>
        </p:txBody>
      </p:sp>
    </p:spTree>
  </p:cSld>
  <p:clrMapOvr>
    <a:masterClrMapping/>
  </p:clrMapOvr>
  <p:transition>
    <p:blinds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>
            <a:extLst>
              <a:ext uri="{FF2B5EF4-FFF2-40B4-BE49-F238E27FC236}">
                <a16:creationId xmlns:a16="http://schemas.microsoft.com/office/drawing/2014/main" id="{2BEF61AC-64BF-441B-9BC7-881532CB9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3" name="Rectangle 39">
            <a:extLst>
              <a:ext uri="{FF2B5EF4-FFF2-40B4-BE49-F238E27FC236}">
                <a16:creationId xmlns:a16="http://schemas.microsoft.com/office/drawing/2014/main" id="{08F8CB1D-B562-4E6C-BE4A-188194BBD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013" y="0"/>
            <a:ext cx="3457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400" b="1" dirty="0">
                <a:solidFill>
                  <a:schemeClr val="bg1"/>
                </a:solidFill>
                <a:latin typeface="Arial" panose="020B0604020202020204" pitchFamily="34" charset="0"/>
              </a:rPr>
              <a:t>Projektbereich: Tourismus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08BD33-C932-4E17-9D11-D2C255386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4163" y="180418"/>
            <a:ext cx="13303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3E7BAD1-F99A-4FA3-9A2B-7F82EF2C01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96776" y="639511"/>
            <a:ext cx="4083056" cy="306229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A829D2B1-2AEB-447E-AA53-8402EFC91D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83834" y="860867"/>
            <a:ext cx="3840427" cy="288032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FDC8ECE9-AD7D-428E-8EFA-76F91D780D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7" y="4336407"/>
            <a:ext cx="2880321" cy="2334606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79136AE2-67B2-4D40-85B6-33CD5E2BE0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05" y="4336407"/>
            <a:ext cx="3112807" cy="2334606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57AA7D1A-69AE-4575-A40D-056D12CF778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5256" y="1060630"/>
            <a:ext cx="2369439" cy="3160611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FCED9CEF-13A9-4972-B813-88D975A32E09}"/>
              </a:ext>
            </a:extLst>
          </p:cNvPr>
          <p:cNvSpPr txBox="1"/>
          <p:nvPr/>
        </p:nvSpPr>
        <p:spPr>
          <a:xfrm>
            <a:off x="6581684" y="4365104"/>
            <a:ext cx="23630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Drei weitere Aktionen an der </a:t>
            </a:r>
            <a:r>
              <a:rPr lang="de-DE" dirty="0" err="1"/>
              <a:t>KuLTour</a:t>
            </a:r>
            <a:r>
              <a:rPr lang="de-DE" dirty="0"/>
              <a:t>: Zwei Radiospaziergänge mit WDR 4 und ein Spaziergang mit Bloggerinnen. Fernsehaufnahmen am Labyrinth und in </a:t>
            </a:r>
            <a:r>
              <a:rPr lang="de-DE" dirty="0" err="1"/>
              <a:t>Iseringhausen</a:t>
            </a:r>
            <a:r>
              <a:rPr lang="de-DE" dirty="0"/>
              <a:t> (Blaue-Band-Aktion)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899EF5C-D89A-44E7-A357-9C3435EC1AA6}"/>
              </a:ext>
            </a:extLst>
          </p:cNvPr>
          <p:cNvSpPr txBox="1"/>
          <p:nvPr/>
        </p:nvSpPr>
        <p:spPr>
          <a:xfrm>
            <a:off x="8586192" y="6240875"/>
            <a:ext cx="557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543429848"/>
      </p:ext>
    </p:extLst>
  </p:cSld>
  <p:clrMapOvr>
    <a:masterClrMapping/>
  </p:clrMapOvr>
  <p:transition>
    <p:blinds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>
            <a:extLst>
              <a:ext uri="{FF2B5EF4-FFF2-40B4-BE49-F238E27FC236}">
                <a16:creationId xmlns:a16="http://schemas.microsoft.com/office/drawing/2014/main" id="{3F8BCF3A-EA87-4805-8338-7AD23CBB5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3" name="Rectangle 39">
            <a:extLst>
              <a:ext uri="{FF2B5EF4-FFF2-40B4-BE49-F238E27FC236}">
                <a16:creationId xmlns:a16="http://schemas.microsoft.com/office/drawing/2014/main" id="{AC4747B6-2895-40FA-A92A-AC88ED510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013" y="0"/>
            <a:ext cx="3457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400" b="1" dirty="0">
                <a:solidFill>
                  <a:schemeClr val="bg1"/>
                </a:solidFill>
                <a:latin typeface="Arial" panose="020B0604020202020204" pitchFamily="34" charset="0"/>
              </a:rPr>
              <a:t>Projektbereich: Tourismus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7E6FDF-C35A-49E9-8556-5DEF96911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4163" y="180418"/>
            <a:ext cx="13303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E1313C0-4EF4-4F85-8AB3-87E842AF98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545" y="4897477"/>
            <a:ext cx="3845936" cy="182848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1FECF9E-5469-4669-92F7-3823B14C8A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1046283"/>
            <a:ext cx="3965417" cy="203516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AB42B7DE-AF99-40B5-A783-468513C7842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2576" y="1907998"/>
            <a:ext cx="6732353" cy="3421945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887796C-8647-4D38-9E45-4CB7BF164F7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584" y="90394"/>
            <a:ext cx="4758104" cy="233905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F141451A-2C02-4DBF-8698-F12B6A73377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1" y="3281020"/>
            <a:ext cx="3173329" cy="1440139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0253A003-0E0B-401C-8032-407026405B3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6287" y="5157192"/>
            <a:ext cx="3469155" cy="1579047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C159832E-D30C-4550-BC79-054FC7D9376E}"/>
              </a:ext>
            </a:extLst>
          </p:cNvPr>
          <p:cNvSpPr txBox="1"/>
          <p:nvPr/>
        </p:nvSpPr>
        <p:spPr>
          <a:xfrm>
            <a:off x="2552636" y="5377072"/>
            <a:ext cx="28114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/>
              <a:t>Die Bloggerinnen von „Bevandert“ blieben mehrere Tage in Drolshagen und berichteten über die „</a:t>
            </a:r>
            <a:r>
              <a:rPr lang="de-DE" sz="1300" dirty="0" err="1"/>
              <a:t>KuLTour</a:t>
            </a:r>
            <a:r>
              <a:rPr lang="de-DE" sz="1300" dirty="0"/>
              <a:t>“, das Labyrinth, den „Kleinen d“ und den „</a:t>
            </a:r>
            <a:r>
              <a:rPr lang="de-DE" sz="1300" dirty="0" err="1"/>
              <a:t>Dräulzer</a:t>
            </a:r>
            <a:r>
              <a:rPr lang="de-DE" sz="1300" dirty="0"/>
              <a:t> </a:t>
            </a:r>
            <a:r>
              <a:rPr lang="de-DE" sz="1300" dirty="0" err="1"/>
              <a:t>Jausenpfad</a:t>
            </a:r>
            <a:r>
              <a:rPr lang="de-DE" sz="1300" dirty="0"/>
              <a:t>“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FD7806B-292F-4E0B-84D7-9F42715C4F63}"/>
              </a:ext>
            </a:extLst>
          </p:cNvPr>
          <p:cNvSpPr txBox="1"/>
          <p:nvPr/>
        </p:nvSpPr>
        <p:spPr>
          <a:xfrm>
            <a:off x="8299325" y="6213019"/>
            <a:ext cx="557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760032048"/>
      </p:ext>
    </p:extLst>
  </p:cSld>
  <p:clrMapOvr>
    <a:masterClrMapping/>
  </p:clrMapOvr>
  <p:transition>
    <p:blind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CC41F4FC-68FB-4CEB-A20E-9C4BAF05E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>
              <a:latin typeface="Arial" panose="020B0604020202020204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55EB058D-B1A4-4CEB-B72B-5208A4152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8233" y="0"/>
            <a:ext cx="2746409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de-DE" altLang="de-DE" sz="1400" b="1" dirty="0">
                <a:solidFill>
                  <a:schemeClr val="bg1"/>
                </a:solidFill>
                <a:latin typeface="Arial" panose="020B0604020202020204" pitchFamily="34" charset="0"/>
              </a:rPr>
              <a:t>Projektbereich: Tourismus</a:t>
            </a:r>
          </a:p>
          <a:p>
            <a:pPr>
              <a:spcBef>
                <a:spcPct val="50000"/>
              </a:spcBef>
              <a:buFontTx/>
              <a:buNone/>
            </a:pPr>
            <a:endParaRPr lang="de-DE" altLang="de-DE" sz="1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E6BC1A8B-A35D-4D35-99A0-F2BC3C347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773" y="513259"/>
            <a:ext cx="227482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200" b="1" dirty="0">
                <a:latin typeface="Arial" panose="020B0604020202020204" pitchFamily="34" charset="0"/>
              </a:rPr>
              <a:t>Drolshagen ist präsent...</a:t>
            </a:r>
            <a:endParaRPr lang="de-DE" altLang="de-DE" sz="2200" dirty="0">
              <a:latin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3B0718A-97D3-4C44-9ABE-47DD21D37188}"/>
              </a:ext>
            </a:extLst>
          </p:cNvPr>
          <p:cNvSpPr txBox="1"/>
          <p:nvPr/>
        </p:nvSpPr>
        <p:spPr>
          <a:xfrm>
            <a:off x="8442077" y="6334780"/>
            <a:ext cx="8640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800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11</a:t>
            </a:r>
          </a:p>
        </p:txBody>
      </p:sp>
      <p:pic>
        <p:nvPicPr>
          <p:cNvPr id="14" name="Picture 15">
            <a:extLst>
              <a:ext uri="{FF2B5EF4-FFF2-40B4-BE49-F238E27FC236}">
                <a16:creationId xmlns:a16="http://schemas.microsoft.com/office/drawing/2014/main" id="{C174123D-5DE1-462D-B2B5-8C565480F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6928" y="163736"/>
            <a:ext cx="15589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619E803-B513-49D9-9B28-65E360BA6C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281" y="1301809"/>
            <a:ext cx="1974318" cy="253258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497D461-C131-437A-98C3-9E964986366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404" y="1313975"/>
            <a:ext cx="1770888" cy="250825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0E48790-1605-4B66-A7B6-446BFAB154A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181" y="304800"/>
            <a:ext cx="1873513" cy="255622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0A7F697C-263E-482F-8EFB-71B23D7D959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3955137"/>
            <a:ext cx="2072138" cy="2814484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77D6BC14-7361-473E-959A-DBF8F01F31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4" y="3762855"/>
            <a:ext cx="2065957" cy="304083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5871F01A-FA6A-4A7A-8DC2-6740D64F1D5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58" y="100974"/>
            <a:ext cx="2746411" cy="366188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76C4807-3A16-450A-A791-B284058B3F4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0338" y="3942571"/>
            <a:ext cx="3951739" cy="281448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A079885-ADD4-4AFC-9DCF-827BC1828D4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29"/>
          <a:stretch/>
        </p:blipFill>
        <p:spPr>
          <a:xfrm>
            <a:off x="3133285" y="2108345"/>
            <a:ext cx="1883130" cy="170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91209"/>
      </p:ext>
    </p:extLst>
  </p:cSld>
  <p:clrMapOvr>
    <a:masterClrMapping/>
  </p:clrMapOvr>
  <p:transition>
    <p:blinds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D0DA9FD7-88EF-4403-9697-08982C348FFF}"/>
              </a:ext>
            </a:extLst>
          </p:cNvPr>
          <p:cNvSpPr txBox="1"/>
          <p:nvPr/>
        </p:nvSpPr>
        <p:spPr>
          <a:xfrm>
            <a:off x="8586192" y="6240875"/>
            <a:ext cx="557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12</a:t>
            </a:r>
          </a:p>
        </p:txBody>
      </p:sp>
      <p:pic>
        <p:nvPicPr>
          <p:cNvPr id="9" name="table">
            <a:extLst>
              <a:ext uri="{FF2B5EF4-FFF2-40B4-BE49-F238E27FC236}">
                <a16:creationId xmlns:a16="http://schemas.microsoft.com/office/drawing/2014/main" id="{6E6C70A7-5AA3-429A-80A5-B19CE3127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47" y="1466530"/>
            <a:ext cx="8789506" cy="345638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1B9CDED-7341-4B06-8902-245F63E18CF9}"/>
              </a:ext>
            </a:extLst>
          </p:cNvPr>
          <p:cNvSpPr txBox="1"/>
          <p:nvPr/>
        </p:nvSpPr>
        <p:spPr>
          <a:xfrm>
            <a:off x="2411760" y="583991"/>
            <a:ext cx="48245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dirty="0"/>
              <a:t>Übernachtungen </a:t>
            </a:r>
          </a:p>
          <a:p>
            <a:r>
              <a:rPr lang="de-DE" sz="1800" dirty="0"/>
              <a:t>Quartal 1 - 2020 bis Quartal 2 - 2021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AC5103DF-1425-4B16-8586-DBF4162F1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>
              <a:latin typeface="Arial" panose="020B0604020202020204" pitchFamily="34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80B74E9F-7636-46BC-9850-7829EB834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8233" y="0"/>
            <a:ext cx="2746409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de-DE" altLang="de-DE" sz="1400" b="1" dirty="0">
                <a:solidFill>
                  <a:schemeClr val="bg1"/>
                </a:solidFill>
                <a:latin typeface="Arial" panose="020B0604020202020204" pitchFamily="34" charset="0"/>
              </a:rPr>
              <a:t>Projektbereich: Tourismus</a:t>
            </a:r>
          </a:p>
          <a:p>
            <a:pPr>
              <a:spcBef>
                <a:spcPct val="50000"/>
              </a:spcBef>
              <a:buFontTx/>
              <a:buNone/>
            </a:pPr>
            <a:endParaRPr lang="de-DE" altLang="de-DE" sz="1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5">
            <a:extLst>
              <a:ext uri="{FF2B5EF4-FFF2-40B4-BE49-F238E27FC236}">
                <a16:creationId xmlns:a16="http://schemas.microsoft.com/office/drawing/2014/main" id="{E6FADF7A-E94A-4AA1-B85A-B890FD0E5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6928" y="163736"/>
            <a:ext cx="15589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5829940"/>
      </p:ext>
    </p:extLst>
  </p:cSld>
  <p:clrMapOvr>
    <a:masterClrMapping/>
  </p:clrMapOvr>
  <p:transition>
    <p:blinds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AD3E1FD-9030-4D9D-978E-5B9492A14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47" y="708407"/>
            <a:ext cx="8643933" cy="580592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64DB5D6-E2DA-4D48-8559-6CDBC761E4D2}"/>
              </a:ext>
            </a:extLst>
          </p:cNvPr>
          <p:cNvSpPr txBox="1"/>
          <p:nvPr/>
        </p:nvSpPr>
        <p:spPr>
          <a:xfrm>
            <a:off x="1857517" y="522734"/>
            <a:ext cx="48245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dirty="0"/>
              <a:t>Übernachtungen </a:t>
            </a:r>
          </a:p>
          <a:p>
            <a:r>
              <a:rPr lang="de-DE" sz="1800" dirty="0"/>
              <a:t>Quartal 3 - 2020 bis Quartal 2 - 2021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DACC1A6-74C5-4419-A023-C222FD713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>
              <a:latin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AF17CE8-2BBF-46F8-A648-CCD4E5735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8233" y="0"/>
            <a:ext cx="2746409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de-DE" altLang="de-DE" sz="1400" b="1" dirty="0">
                <a:solidFill>
                  <a:schemeClr val="bg1"/>
                </a:solidFill>
                <a:latin typeface="Arial" panose="020B0604020202020204" pitchFamily="34" charset="0"/>
              </a:rPr>
              <a:t>Projektbereich: Tourismus</a:t>
            </a:r>
          </a:p>
          <a:p>
            <a:pPr>
              <a:spcBef>
                <a:spcPct val="50000"/>
              </a:spcBef>
              <a:buFontTx/>
              <a:buNone/>
            </a:pPr>
            <a:endParaRPr lang="de-DE" altLang="de-DE" sz="1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5883E2B4-002E-4077-B645-D97214CA7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6928" y="163736"/>
            <a:ext cx="15589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EA5B0AE-B69C-432F-86AF-7C612CB960D7}"/>
              </a:ext>
            </a:extLst>
          </p:cNvPr>
          <p:cNvSpPr txBox="1"/>
          <p:nvPr/>
        </p:nvSpPr>
        <p:spPr>
          <a:xfrm>
            <a:off x="8586192" y="6240875"/>
            <a:ext cx="557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481566980"/>
      </p:ext>
    </p:extLst>
  </p:cSld>
  <p:clrMapOvr>
    <a:masterClrMapping/>
  </p:clrMapOvr>
  <p:transition>
    <p:blinds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hteck 5">
            <a:extLst>
              <a:ext uri="{FF2B5EF4-FFF2-40B4-BE49-F238E27FC236}">
                <a16:creationId xmlns:a16="http://schemas.microsoft.com/office/drawing/2014/main" id="{4871734C-9885-4652-8C26-F3C5AD312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-3175"/>
            <a:ext cx="1458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400" b="1">
                <a:solidFill>
                  <a:schemeClr val="bg1"/>
                </a:solidFill>
                <a:latin typeface="Arial" panose="020B0604020202020204" pitchFamily="34" charset="0"/>
              </a:rPr>
              <a:t>Netzwerkarbeit</a:t>
            </a: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95A04957-D837-4B89-8732-4F9FA8C72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>
              <a:latin typeface="Arial" panose="020B0604020202020204" pitchFamily="34" charset="0"/>
            </a:endParaRPr>
          </a:p>
        </p:txBody>
      </p:sp>
      <p:sp>
        <p:nvSpPr>
          <p:cNvPr id="18436" name="Rectangle 6">
            <a:extLst>
              <a:ext uri="{FF2B5EF4-FFF2-40B4-BE49-F238E27FC236}">
                <a16:creationId xmlns:a16="http://schemas.microsoft.com/office/drawing/2014/main" id="{BA199632-F3A7-466A-8979-810F96EAE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39" y="247531"/>
            <a:ext cx="69310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000" b="1" dirty="0">
                <a:latin typeface="Arial" panose="020B0604020202020204" pitchFamily="34" charset="0"/>
              </a:rPr>
              <a:t>Netzwerkarbeit: Eine  unverzichtbare Notwendigkeit</a:t>
            </a:r>
            <a:endParaRPr lang="de-DE" altLang="de-DE" sz="2400" b="1" dirty="0">
              <a:latin typeface="Arial" panose="020B0604020202020204" pitchFamily="34" charset="0"/>
            </a:endParaRPr>
          </a:p>
        </p:txBody>
      </p:sp>
      <p:pic>
        <p:nvPicPr>
          <p:cNvPr id="18437" name="Picture 7">
            <a:extLst>
              <a:ext uri="{FF2B5EF4-FFF2-40B4-BE49-F238E27FC236}">
                <a16:creationId xmlns:a16="http://schemas.microsoft.com/office/drawing/2014/main" id="{52C5FF54-CF98-41C2-A673-D12572D87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152400"/>
            <a:ext cx="15589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9" descr="L:\stadtmarketing\präsentationen\2015\netz3.jpg">
            <a:extLst>
              <a:ext uri="{FF2B5EF4-FFF2-40B4-BE49-F238E27FC236}">
                <a16:creationId xmlns:a16="http://schemas.microsoft.com/office/drawing/2014/main" id="{BF6929E1-288D-4BDA-A20E-3C7F297A0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 Box 10">
            <a:extLst>
              <a:ext uri="{FF2B5EF4-FFF2-40B4-BE49-F238E27FC236}">
                <a16:creationId xmlns:a16="http://schemas.microsoft.com/office/drawing/2014/main" id="{B9484776-1F98-477A-A0C6-92362D293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9325" y="6216650"/>
            <a:ext cx="609600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800" b="1" dirty="0"/>
              <a:t>14</a:t>
            </a:r>
          </a:p>
        </p:txBody>
      </p:sp>
      <p:pic>
        <p:nvPicPr>
          <p:cNvPr id="18441" name="Grafik 2">
            <a:extLst>
              <a:ext uri="{FF2B5EF4-FFF2-40B4-BE49-F238E27FC236}">
                <a16:creationId xmlns:a16="http://schemas.microsoft.com/office/drawing/2014/main" id="{A71787C1-838C-4267-A818-34454AEC87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1429" y="3616477"/>
            <a:ext cx="2518181" cy="1240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Grafik 3">
            <a:extLst>
              <a:ext uri="{FF2B5EF4-FFF2-40B4-BE49-F238E27FC236}">
                <a16:creationId xmlns:a16="http://schemas.microsoft.com/office/drawing/2014/main" id="{126193FF-7804-45C8-A7F0-D796BCFE2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8137" y="3106737"/>
            <a:ext cx="1427063" cy="14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Objekt 1">
            <a:extLst>
              <a:ext uri="{FF2B5EF4-FFF2-40B4-BE49-F238E27FC236}">
                <a16:creationId xmlns:a16="http://schemas.microsoft.com/office/drawing/2014/main" id="{0010AD8F-FF00-433B-8DC0-476BAFEFD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08" y="2780928"/>
            <a:ext cx="1728192" cy="100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41315BC-9196-46E4-8ABC-2F1E7C37F86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0148" y="990157"/>
            <a:ext cx="1864514" cy="131527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A6DFCD8-8A8A-4009-825F-3C2FF02852D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410" y="803363"/>
            <a:ext cx="1701285" cy="886278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7A66238A-7110-42E1-BD79-26F80458BA45}"/>
              </a:ext>
            </a:extLst>
          </p:cNvPr>
          <p:cNvSpPr/>
          <p:nvPr/>
        </p:nvSpPr>
        <p:spPr bwMode="auto">
          <a:xfrm>
            <a:off x="1988742" y="717676"/>
            <a:ext cx="1850221" cy="1315273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6EB077E-5261-4A96-99D8-39E4309E620A}"/>
              </a:ext>
            </a:extLst>
          </p:cNvPr>
          <p:cNvSpPr/>
          <p:nvPr/>
        </p:nvSpPr>
        <p:spPr bwMode="auto">
          <a:xfrm>
            <a:off x="2409796" y="846497"/>
            <a:ext cx="1008112" cy="999157"/>
          </a:xfrm>
          <a:prstGeom prst="ellipse">
            <a:avLst/>
          </a:prstGeom>
          <a:solidFill>
            <a:srgbClr val="CCFF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DEBBD09-43D8-4830-83AA-4B287D7861B3}"/>
              </a:ext>
            </a:extLst>
          </p:cNvPr>
          <p:cNvSpPr txBox="1"/>
          <p:nvPr/>
        </p:nvSpPr>
        <p:spPr>
          <a:xfrm>
            <a:off x="1959132" y="1021562"/>
            <a:ext cx="2003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/>
              <a:t>Runder Tisch Kultur Kreis Olpe</a:t>
            </a:r>
          </a:p>
        </p:txBody>
      </p:sp>
    </p:spTree>
  </p:cSld>
  <p:clrMapOvr>
    <a:masterClrMapping/>
  </p:clrMapOvr>
  <p:transition>
    <p:blinds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>
            <a:extLst>
              <a:ext uri="{FF2B5EF4-FFF2-40B4-BE49-F238E27FC236}">
                <a16:creationId xmlns:a16="http://schemas.microsoft.com/office/drawing/2014/main" id="{0879ACF5-5061-45FD-88BF-F9011AB88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>
              <a:latin typeface="Arial" panose="020B0604020202020204" pitchFamily="34" charset="0"/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61A905C8-ACFE-4DC2-B4A6-939821439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0"/>
            <a:ext cx="15986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400" b="1">
                <a:solidFill>
                  <a:schemeClr val="bg1"/>
                </a:solidFill>
                <a:latin typeface="Arial" panose="020B0604020202020204" pitchFamily="34" charset="0"/>
              </a:rPr>
              <a:t>Netzwerkarbeit</a:t>
            </a:r>
          </a:p>
        </p:txBody>
      </p:sp>
      <p:pic>
        <p:nvPicPr>
          <p:cNvPr id="20488" name="Grafik 14">
            <a:extLst>
              <a:ext uri="{FF2B5EF4-FFF2-40B4-BE49-F238E27FC236}">
                <a16:creationId xmlns:a16="http://schemas.microsoft.com/office/drawing/2014/main" id="{19855781-6508-4E4D-8515-DDAA0EAFE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2228" y="1500648"/>
            <a:ext cx="161290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Textfeld 15">
            <a:extLst>
              <a:ext uri="{FF2B5EF4-FFF2-40B4-BE49-F238E27FC236}">
                <a16:creationId xmlns:a16="http://schemas.microsoft.com/office/drawing/2014/main" id="{745E8956-0AB1-4F42-97DA-454050B68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2228" y="3143711"/>
            <a:ext cx="171107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 dirty="0">
                <a:latin typeface="Arial" panose="020B0604020202020204" pitchFamily="34" charset="0"/>
              </a:rPr>
              <a:t>Gute Zusammen-arbeit mit Handel, Handwerk und Industrie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8F3D6F8-4430-4DD5-87C8-C678104EEA0D}"/>
              </a:ext>
            </a:extLst>
          </p:cNvPr>
          <p:cNvSpPr txBox="1"/>
          <p:nvPr/>
        </p:nvSpPr>
        <p:spPr>
          <a:xfrm>
            <a:off x="8478133" y="6279490"/>
            <a:ext cx="560107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800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15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9059114-24A4-4357-8AD3-3801C883C8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831" y="0"/>
            <a:ext cx="7209743" cy="492048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164AD73-423A-43EB-865B-2907C464D5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613" y="3284984"/>
            <a:ext cx="3284171" cy="46352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B91179AD-F6C1-4D00-8678-D42035A43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152400"/>
            <a:ext cx="15589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4B1F1BC1-021B-4785-9104-71ED3F5B5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>
              <a:latin typeface="Arial" panose="020B0604020202020204" pitchFamily="34" charset="0"/>
            </a:endParaRPr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4743BB4A-4642-4C1C-B94D-26D658FB8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152400"/>
            <a:ext cx="15589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B99425-C0E1-454C-9FF0-8E6013F27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0"/>
            <a:ext cx="15986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400" b="1">
                <a:solidFill>
                  <a:schemeClr val="bg1"/>
                </a:solidFill>
                <a:latin typeface="Arial" panose="020B0604020202020204" pitchFamily="34" charset="0"/>
              </a:rPr>
              <a:t>Netzwerkarbeit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0603AF3-0D3D-4CAC-B1E9-38A92D0CE2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955675"/>
            <a:ext cx="4124897" cy="212859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34938A4-7683-46BD-B64F-A52405E4E4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30" y="112704"/>
            <a:ext cx="4206784" cy="295625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EC680DB-DA41-4312-B370-38109E22EE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212" y="2132856"/>
            <a:ext cx="2383144" cy="3405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FD90A87-F726-438C-8C52-D6D05BE425A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154" y="3181664"/>
            <a:ext cx="4776109" cy="3384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C27EF467-F386-48F7-82D9-BB57D785AE37}"/>
              </a:ext>
            </a:extLst>
          </p:cNvPr>
          <p:cNvSpPr txBox="1"/>
          <p:nvPr/>
        </p:nvSpPr>
        <p:spPr>
          <a:xfrm>
            <a:off x="201737" y="5651386"/>
            <a:ext cx="307411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de-DE" altLang="de-DE" sz="1400" b="1" dirty="0">
                <a:latin typeface="Arial" panose="020B0604020202020204" pitchFamily="34" charset="0"/>
              </a:rPr>
              <a:t>Gute Zusammenarbeit mit örtlichen Vereinen: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400" b="1" dirty="0">
                <a:latin typeface="Arial" panose="020B0604020202020204" pitchFamily="34" charset="0"/>
              </a:rPr>
              <a:t>Hier das Beispiel SGV Drolshagen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D364C97-A2E6-4248-98B1-66246BD43AA8}"/>
              </a:ext>
            </a:extLst>
          </p:cNvPr>
          <p:cNvSpPr txBox="1"/>
          <p:nvPr/>
        </p:nvSpPr>
        <p:spPr>
          <a:xfrm>
            <a:off x="3491880" y="6128440"/>
            <a:ext cx="557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593127958"/>
      </p:ext>
    </p:extLst>
  </p:cSld>
  <p:clrMapOvr>
    <a:masterClrMapping/>
  </p:clrMapOvr>
  <p:transition>
    <p:blinds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0C815BE3-BA7D-41C8-9F74-D98255C9D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3324" y="1802721"/>
            <a:ext cx="359134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Projekt „Eisenstraße Südwestfalen“</a:t>
            </a:r>
          </a:p>
          <a:p>
            <a:pPr>
              <a:spcBef>
                <a:spcPct val="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Projekt „Wege zum Leben 2021“ in Südwestfalen (mit Labyrinth, </a:t>
            </a:r>
            <a:r>
              <a:rPr lang="de-DE" altLang="de-DE" sz="1400" dirty="0" err="1">
                <a:latin typeface="Arial" panose="020B0604020202020204" pitchFamily="34" charset="0"/>
              </a:rPr>
              <a:t>KuLTour</a:t>
            </a:r>
            <a:r>
              <a:rPr lang="de-DE" altLang="de-DE" sz="1400" dirty="0">
                <a:latin typeface="Arial" panose="020B0604020202020204" pitchFamily="34" charset="0"/>
              </a:rPr>
              <a:t> und </a:t>
            </a:r>
            <a:r>
              <a:rPr lang="de-DE" altLang="de-DE" sz="1400" dirty="0" err="1">
                <a:latin typeface="Arial" panose="020B0604020202020204" pitchFamily="34" charset="0"/>
              </a:rPr>
              <a:t>zeichenKURS</a:t>
            </a:r>
            <a:r>
              <a:rPr lang="de-DE" altLang="de-DE" sz="1400" dirty="0">
                <a:latin typeface="Arial" panose="020B0604020202020204" pitchFamily="34" charset="0"/>
              </a:rPr>
              <a:t> beim Spiritueller Sommer )</a:t>
            </a:r>
          </a:p>
          <a:p>
            <a:pPr>
              <a:spcBef>
                <a:spcPct val="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Projekt „gärten &amp; </a:t>
            </a:r>
            <a:r>
              <a:rPr lang="de-DE" altLang="de-DE" sz="1400" dirty="0" err="1">
                <a:latin typeface="Arial" panose="020B0604020202020204" pitchFamily="34" charset="0"/>
              </a:rPr>
              <a:t>parks</a:t>
            </a:r>
            <a:r>
              <a:rPr lang="de-DE" altLang="de-DE" sz="1400" dirty="0">
                <a:latin typeface="Arial" panose="020B0604020202020204" pitchFamily="34" charset="0"/>
              </a:rPr>
              <a:t>“ in Westfalen Lippe (2021) mit dem </a:t>
            </a:r>
            <a:r>
              <a:rPr lang="de-DE" altLang="de-DE" sz="1400" dirty="0" err="1">
                <a:latin typeface="Arial" panose="020B0604020202020204" pitchFamily="34" charset="0"/>
              </a:rPr>
              <a:t>Labyrith</a:t>
            </a:r>
            <a:endParaRPr lang="de-DE" altLang="de-DE" sz="14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Unterstützung beim LEADER-Projekten z.B.  „Eichener Mühle“ </a:t>
            </a:r>
          </a:p>
          <a:p>
            <a:pPr>
              <a:spcBef>
                <a:spcPct val="0"/>
              </a:spcBef>
            </a:pPr>
            <a:endParaRPr lang="de-DE" altLang="de-DE" sz="14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de-DE" altLang="de-DE" sz="1800" b="1" dirty="0">
              <a:latin typeface="Arial" panose="020B0604020202020204" pitchFamily="34" charset="0"/>
            </a:endParaRP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846697F5-DE9D-42FF-AFC1-FB72844EE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>
              <a:latin typeface="Arial" panose="020B0604020202020204" pitchFamily="34" charset="0"/>
            </a:endParaRPr>
          </a:p>
        </p:txBody>
      </p:sp>
      <p:sp>
        <p:nvSpPr>
          <p:cNvPr id="28676" name="Text Box 4">
            <a:extLst>
              <a:ext uri="{FF2B5EF4-FFF2-40B4-BE49-F238E27FC236}">
                <a16:creationId xmlns:a16="http://schemas.microsoft.com/office/drawing/2014/main" id="{B21281AC-3CE2-49F9-A417-25CEA5AD3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025" y="381000"/>
            <a:ext cx="357864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200" b="1" dirty="0">
                <a:latin typeface="Arial" panose="020B0604020202020204" pitchFamily="34" charset="0"/>
              </a:rPr>
              <a:t>Mitarbeit an weiter-                führenden Regionale-             Projekten und der Kultur-region Südwestfalen</a:t>
            </a:r>
            <a:endParaRPr lang="de-DE" altLang="de-DE" sz="4000" dirty="0"/>
          </a:p>
        </p:txBody>
      </p:sp>
      <p:pic>
        <p:nvPicPr>
          <p:cNvPr id="28677" name="Picture 12">
            <a:extLst>
              <a:ext uri="{FF2B5EF4-FFF2-40B4-BE49-F238E27FC236}">
                <a16:creationId xmlns:a16="http://schemas.microsoft.com/office/drawing/2014/main" id="{F2553DA0-327E-4E92-9E86-58BBC69C9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152400"/>
            <a:ext cx="15589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C449473-B35F-4EEC-B071-41BF4F54D56C}"/>
              </a:ext>
            </a:extLst>
          </p:cNvPr>
          <p:cNvSpPr/>
          <p:nvPr/>
        </p:nvSpPr>
        <p:spPr bwMode="auto">
          <a:xfrm>
            <a:off x="80963" y="3424238"/>
            <a:ext cx="3406775" cy="307975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de-DE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28681" name="Rectangle 3">
            <a:extLst>
              <a:ext uri="{FF2B5EF4-FFF2-40B4-BE49-F238E27FC236}">
                <a16:creationId xmlns:a16="http://schemas.microsoft.com/office/drawing/2014/main" id="{317767B4-E596-4A51-B8F2-813C67ACB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0"/>
            <a:ext cx="15986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400" b="1">
                <a:solidFill>
                  <a:schemeClr val="bg1"/>
                </a:solidFill>
                <a:latin typeface="Arial" panose="020B0604020202020204" pitchFamily="34" charset="0"/>
              </a:rPr>
              <a:t>Netzwerkarbeit</a:t>
            </a:r>
          </a:p>
        </p:txBody>
      </p:sp>
      <p:pic>
        <p:nvPicPr>
          <p:cNvPr id="28685" name="Grafik 2">
            <a:extLst>
              <a:ext uri="{FF2B5EF4-FFF2-40B4-BE49-F238E27FC236}">
                <a16:creationId xmlns:a16="http://schemas.microsoft.com/office/drawing/2014/main" id="{7301E49C-85FF-477E-BC6B-C486E9188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687" y="509587"/>
            <a:ext cx="3490913" cy="31543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487E078F-979F-4CE2-9BBD-2759FFE07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4497" y="6272937"/>
            <a:ext cx="634007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2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17</a:t>
            </a:r>
          </a:p>
        </p:txBody>
      </p:sp>
      <p:sp>
        <p:nvSpPr>
          <p:cNvPr id="8" name="Textfeld 9">
            <a:extLst>
              <a:ext uri="{FF2B5EF4-FFF2-40B4-BE49-F238E27FC236}">
                <a16:creationId xmlns:a16="http://schemas.microsoft.com/office/drawing/2014/main" id="{FBDEB572-3BB3-45BC-811C-57CF7B037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5798473"/>
            <a:ext cx="18249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 dirty="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9" name="Grafik 2">
            <a:extLst>
              <a:ext uri="{FF2B5EF4-FFF2-40B4-BE49-F238E27FC236}">
                <a16:creationId xmlns:a16="http://schemas.microsoft.com/office/drawing/2014/main" id="{E0B06B6F-6EBE-411D-B175-43E7E3BE96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2046510"/>
            <a:ext cx="1578397" cy="71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5CBA3A2-45DF-4117-A0FB-EB5ADA68455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4672" y="892473"/>
            <a:ext cx="1558925" cy="1099703"/>
          </a:xfrm>
          <a:prstGeom prst="rect">
            <a:avLst/>
          </a:prstGeom>
        </p:spPr>
      </p:pic>
      <p:pic>
        <p:nvPicPr>
          <p:cNvPr id="16" name="Grafik 2">
            <a:extLst>
              <a:ext uri="{FF2B5EF4-FFF2-40B4-BE49-F238E27FC236}">
                <a16:creationId xmlns:a16="http://schemas.microsoft.com/office/drawing/2014/main" id="{EBA88685-9EA9-4519-9E2E-1FF0AAC29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4785" y="2861324"/>
            <a:ext cx="1655874" cy="87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E5EC7A5-D133-450A-86B0-8673B9F831D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842" y="3792537"/>
            <a:ext cx="2045845" cy="3033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9396CDF-A98D-4ED2-90ED-B0F9B436266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5066" y="3787359"/>
            <a:ext cx="2171226" cy="3033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41AC11F-D0B6-4DF5-A891-F132204A298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76" y="3842506"/>
            <a:ext cx="2440946" cy="23083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blinds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3">
            <a:extLst>
              <a:ext uri="{FF2B5EF4-FFF2-40B4-BE49-F238E27FC236}">
                <a16:creationId xmlns:a16="http://schemas.microsoft.com/office/drawing/2014/main" id="{437443A3-7E9D-433D-84C5-006D5F41A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>
              <a:latin typeface="Arial" panose="020B0604020202020204" pitchFamily="34" charset="0"/>
            </a:endParaRPr>
          </a:p>
        </p:txBody>
      </p:sp>
      <p:sp>
        <p:nvSpPr>
          <p:cNvPr id="26627" name="Rectangle 14">
            <a:extLst>
              <a:ext uri="{FF2B5EF4-FFF2-40B4-BE49-F238E27FC236}">
                <a16:creationId xmlns:a16="http://schemas.microsoft.com/office/drawing/2014/main" id="{C21750A8-8B79-4369-BA07-4BFA7DFEB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388" y="0"/>
            <a:ext cx="1673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400" b="1">
                <a:solidFill>
                  <a:schemeClr val="bg1"/>
                </a:solidFill>
                <a:latin typeface="Arial" panose="020B0604020202020204" pitchFamily="34" charset="0"/>
              </a:rPr>
              <a:t>Netzwerkarbeit</a:t>
            </a:r>
          </a:p>
        </p:txBody>
      </p:sp>
      <p:pic>
        <p:nvPicPr>
          <p:cNvPr id="26628" name="Picture 15">
            <a:extLst>
              <a:ext uri="{FF2B5EF4-FFF2-40B4-BE49-F238E27FC236}">
                <a16:creationId xmlns:a16="http://schemas.microsoft.com/office/drawing/2014/main" id="{07BC4D04-8197-4CD6-A892-0FF963D85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152400"/>
            <a:ext cx="15589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24">
            <a:extLst>
              <a:ext uri="{FF2B5EF4-FFF2-40B4-BE49-F238E27FC236}">
                <a16:creationId xmlns:a16="http://schemas.microsoft.com/office/drawing/2014/main" id="{7EA71B06-EBD0-48EB-84BB-00143DD45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038600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de-DE" altLang="de-DE" sz="1400">
              <a:latin typeface="Arial" panose="020B0604020202020204" pitchFamily="34" charset="0"/>
            </a:endParaRPr>
          </a:p>
        </p:txBody>
      </p:sp>
      <p:sp>
        <p:nvSpPr>
          <p:cNvPr id="26630" name="Text Box 17">
            <a:extLst>
              <a:ext uri="{FF2B5EF4-FFF2-40B4-BE49-F238E27FC236}">
                <a16:creationId xmlns:a16="http://schemas.microsoft.com/office/drawing/2014/main" id="{E2D2CF68-7BA0-4281-8258-DAC5E36A1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04800"/>
            <a:ext cx="6858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200" b="1" dirty="0">
                <a:latin typeface="Arial" panose="020B0604020202020204" pitchFamily="34" charset="0"/>
              </a:rPr>
              <a:t>Drolshagen ist präsent...</a:t>
            </a:r>
            <a:endParaRPr lang="de-DE" altLang="de-DE" sz="2200" dirty="0">
              <a:latin typeface="Arial" panose="020B0604020202020204" pitchFamily="34" charset="0"/>
            </a:endParaRPr>
          </a:p>
        </p:txBody>
      </p:sp>
      <p:pic>
        <p:nvPicPr>
          <p:cNvPr id="26632" name="Grafik 13" descr="internet_eisnenstr.jpg">
            <a:extLst>
              <a:ext uri="{FF2B5EF4-FFF2-40B4-BE49-F238E27FC236}">
                <a16:creationId xmlns:a16="http://schemas.microsoft.com/office/drawing/2014/main" id="{CE5C3801-C975-4708-BE09-9B6011E44B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3313113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Grafik 14" descr="internet_WEL.jpg">
            <a:extLst>
              <a:ext uri="{FF2B5EF4-FFF2-40B4-BE49-F238E27FC236}">
                <a16:creationId xmlns:a16="http://schemas.microsoft.com/office/drawing/2014/main" id="{31EBCBBD-142D-4665-9925-B2FB75E496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3163" y="519906"/>
            <a:ext cx="2768600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33" descr="C:\Eigene Dateien\Daten\drolshagen\stadtmarketing\präsentationen\BEIRAT12\BOOKLET3.jpg">
            <a:extLst>
              <a:ext uri="{FF2B5EF4-FFF2-40B4-BE49-F238E27FC236}">
                <a16:creationId xmlns:a16="http://schemas.microsoft.com/office/drawing/2014/main" id="{C38F3D2E-0B21-44A6-92E1-E82E348DE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1273968"/>
            <a:ext cx="2351087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6" name="Textfeld 17">
            <a:extLst>
              <a:ext uri="{FF2B5EF4-FFF2-40B4-BE49-F238E27FC236}">
                <a16:creationId xmlns:a16="http://schemas.microsoft.com/office/drawing/2014/main" id="{BF2A5D7C-6920-4660-9EF6-04B442A3D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3" y="3863703"/>
            <a:ext cx="89684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 dirty="0">
                <a:latin typeface="Arial" panose="020B0604020202020204" pitchFamily="34" charset="0"/>
              </a:rPr>
              <a:t>… auf den Homepages der Eisenstraße Südwestfalen von </a:t>
            </a:r>
            <a:r>
              <a:rPr lang="de-DE" altLang="de-DE" sz="1400" dirty="0" err="1">
                <a:latin typeface="Arial" panose="020B0604020202020204" pitchFamily="34" charset="0"/>
              </a:rPr>
              <a:t>WasserEisenLand</a:t>
            </a:r>
            <a:r>
              <a:rPr lang="de-DE" altLang="de-DE" sz="1400" dirty="0">
                <a:latin typeface="Arial" panose="020B0604020202020204" pitchFamily="34" charset="0"/>
              </a:rPr>
              <a:t> und Sauerlandtourismus…</a:t>
            </a:r>
          </a:p>
        </p:txBody>
      </p:sp>
      <p:sp>
        <p:nvSpPr>
          <p:cNvPr id="26637" name="Text Box 16">
            <a:extLst>
              <a:ext uri="{FF2B5EF4-FFF2-40B4-BE49-F238E27FC236}">
                <a16:creationId xmlns:a16="http://schemas.microsoft.com/office/drawing/2014/main" id="{5D60B945-007D-47F4-989C-C2FDB4650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327775"/>
            <a:ext cx="609600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800" b="1" dirty="0">
                <a:solidFill>
                  <a:schemeClr val="bg1">
                    <a:lumMod val="65000"/>
                  </a:schemeClr>
                </a:solidFill>
              </a:rPr>
              <a:t>18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735983A-2A6A-4B13-8CBC-39712925E61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38935"/>
            <a:ext cx="3666454" cy="243344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E4E41E5-A080-41FC-8D6A-E497E5E61CAB}"/>
              </a:ext>
            </a:extLst>
          </p:cNvPr>
          <p:cNvSpPr txBox="1"/>
          <p:nvPr/>
        </p:nvSpPr>
        <p:spPr>
          <a:xfrm>
            <a:off x="6481763" y="5344097"/>
            <a:ext cx="20526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… sowie durch Anzeigenwerbung in den Sauerland-booklets, im SGV-Magazin und bei „Hallo Tourist“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5F1603A-C717-4BF6-BECA-758D340BC66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66" y="4163818"/>
            <a:ext cx="2671797" cy="2676059"/>
          </a:xfrm>
          <a:prstGeom prst="rect">
            <a:avLst/>
          </a:prstGeom>
        </p:spPr>
      </p:pic>
    </p:spTree>
  </p:cSld>
  <p:clrMapOvr>
    <a:masterClrMapping/>
  </p:clrMapOvr>
  <p:transition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>
            <a:extLst>
              <a:ext uri="{FF2B5EF4-FFF2-40B4-BE49-F238E27FC236}">
                <a16:creationId xmlns:a16="http://schemas.microsoft.com/office/drawing/2014/main" id="{018E3E14-EF7D-450D-9712-E3FD4EC25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5638800"/>
            <a:ext cx="5791200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de-DE" altLang="de-DE" sz="2800"/>
          </a:p>
        </p:txBody>
      </p:sp>
      <p:pic>
        <p:nvPicPr>
          <p:cNvPr id="6147" name="Grafik 4">
            <a:extLst>
              <a:ext uri="{FF2B5EF4-FFF2-40B4-BE49-F238E27FC236}">
                <a16:creationId xmlns:a16="http://schemas.microsoft.com/office/drawing/2014/main" id="{367018D3-6DA0-4B1C-95E5-4071D5C01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9359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23">
            <a:extLst>
              <a:ext uri="{FF2B5EF4-FFF2-40B4-BE49-F238E27FC236}">
                <a16:creationId xmlns:a16="http://schemas.microsoft.com/office/drawing/2014/main" id="{F63FF815-FE74-4A50-B826-28E184759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>
              <a:latin typeface="Arial" panose="020B0604020202020204" pitchFamily="34" charset="0"/>
            </a:endParaRPr>
          </a:p>
        </p:txBody>
      </p:sp>
      <p:sp>
        <p:nvSpPr>
          <p:cNvPr id="6149" name="Text Box 25">
            <a:extLst>
              <a:ext uri="{FF2B5EF4-FFF2-40B4-BE49-F238E27FC236}">
                <a16:creationId xmlns:a16="http://schemas.microsoft.com/office/drawing/2014/main" id="{4C779A86-E393-4E12-9650-1E8DF9D78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1413" y="6092825"/>
            <a:ext cx="28257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800" b="1" dirty="0">
                <a:solidFill>
                  <a:schemeClr val="bg1">
                    <a:lumMod val="65000"/>
                  </a:schemeClr>
                </a:solidFill>
              </a:rPr>
              <a:t>1</a:t>
            </a:r>
          </a:p>
        </p:txBody>
      </p:sp>
    </p:spTree>
  </p:cSld>
  <p:clrMapOvr>
    <a:masterClrMapping/>
  </p:clrMapOvr>
  <p:transition>
    <p:blinds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>
            <a:extLst>
              <a:ext uri="{FF2B5EF4-FFF2-40B4-BE49-F238E27FC236}">
                <a16:creationId xmlns:a16="http://schemas.microsoft.com/office/drawing/2014/main" id="{8CDED716-CE3D-4624-8717-917822EE6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>
              <a:latin typeface="Arial" panose="020B0604020202020204" pitchFamily="34" charset="0"/>
            </a:endParaRP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9A73117C-5B60-4038-9AF3-49293A94A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388" y="0"/>
            <a:ext cx="1673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400" b="1">
                <a:solidFill>
                  <a:schemeClr val="bg1"/>
                </a:solidFill>
                <a:latin typeface="Arial" panose="020B0604020202020204" pitchFamily="34" charset="0"/>
              </a:rPr>
              <a:t>Netzwerkarbeit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8500CF0E-6617-409C-8243-1AEF2254B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152400"/>
            <a:ext cx="15589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7">
            <a:extLst>
              <a:ext uri="{FF2B5EF4-FFF2-40B4-BE49-F238E27FC236}">
                <a16:creationId xmlns:a16="http://schemas.microsoft.com/office/drawing/2014/main" id="{40D1A2F8-3C80-4AAC-9F99-831B47347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04800"/>
            <a:ext cx="6858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200" b="1" dirty="0">
                <a:latin typeface="Arial" panose="020B0604020202020204" pitchFamily="34" charset="0"/>
              </a:rPr>
              <a:t>Drolshagen ist präsent...</a:t>
            </a:r>
            <a:endParaRPr lang="de-DE" altLang="de-DE" sz="2200" dirty="0">
              <a:latin typeface="Arial" panose="020B060402020202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E95A80B-F5E1-4124-89A4-119EE9D2D7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990649"/>
            <a:ext cx="1649288" cy="1163447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4F3ADA6A-1FAE-4FF1-B6B4-584C6D1179D7}"/>
              </a:ext>
            </a:extLst>
          </p:cNvPr>
          <p:cNvSpPr txBox="1"/>
          <p:nvPr/>
        </p:nvSpPr>
        <p:spPr>
          <a:xfrm>
            <a:off x="3714231" y="2656667"/>
            <a:ext cx="18722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… auf der Internetseite </a:t>
            </a:r>
          </a:p>
          <a:p>
            <a:r>
              <a:rPr lang="de-DE" sz="1600" b="1" dirty="0"/>
              <a:t>„Wir sind Geschichten“ </a:t>
            </a:r>
          </a:p>
          <a:p>
            <a:r>
              <a:rPr lang="de-DE" sz="1600" dirty="0"/>
              <a:t>der Kulturregion Südwestfalen.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69BD2A35-3C2F-45B5-829F-F7F6E1C98E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25" y="3031464"/>
            <a:ext cx="3196553" cy="250766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BD51621-AAF5-4BBE-929F-7A16EEB578C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4368" y="519906"/>
            <a:ext cx="3005776" cy="2068128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8C9E78D6-F971-4BE3-BEA3-FA07F1A4DFB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4709409"/>
            <a:ext cx="3005776" cy="2203213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F0106D1-0A5D-4768-8968-2EDEF6715F1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49" y="780144"/>
            <a:ext cx="3222306" cy="2206189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73C0CD7-B19D-454A-852C-0C0EA5C9CDF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4350334"/>
            <a:ext cx="2756198" cy="2507666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E34B4F08-E27E-4E7C-B3EC-DA67A3F315E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6895" y="2398590"/>
            <a:ext cx="3275856" cy="2206189"/>
          </a:xfrm>
          <a:prstGeom prst="rect">
            <a:avLst/>
          </a:prstGeom>
        </p:spPr>
      </p:pic>
      <p:sp>
        <p:nvSpPr>
          <p:cNvPr id="30" name="Text Box 16">
            <a:extLst>
              <a:ext uri="{FF2B5EF4-FFF2-40B4-BE49-F238E27FC236}">
                <a16:creationId xmlns:a16="http://schemas.microsoft.com/office/drawing/2014/main" id="{68635AE3-C0CA-42D1-874E-8E5A6393B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327775"/>
            <a:ext cx="609600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800" b="1" dirty="0">
                <a:solidFill>
                  <a:schemeClr val="bg1">
                    <a:lumMod val="65000"/>
                  </a:schemeClr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63376247"/>
      </p:ext>
    </p:extLst>
  </p:cSld>
  <p:clrMapOvr>
    <a:masterClrMapping/>
  </p:clrMapOvr>
  <p:transition>
    <p:blinds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>
            <a:extLst>
              <a:ext uri="{FF2B5EF4-FFF2-40B4-BE49-F238E27FC236}">
                <a16:creationId xmlns:a16="http://schemas.microsoft.com/office/drawing/2014/main" id="{07147DDF-9BC5-4A93-BE72-24F9C8C3D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>
              <a:latin typeface="Arial" panose="020B0604020202020204" pitchFamily="34" charset="0"/>
            </a:endParaRPr>
          </a:p>
        </p:txBody>
      </p:sp>
      <p:pic>
        <p:nvPicPr>
          <p:cNvPr id="30723" name="Picture 12" descr="C:\Eigene Dateien\Daten\drolshagen\stadtmarketing\regionale\logos_SEEN\natur_erlebn.jpg">
            <a:extLst>
              <a:ext uri="{FF2B5EF4-FFF2-40B4-BE49-F238E27FC236}">
                <a16:creationId xmlns:a16="http://schemas.microsoft.com/office/drawing/2014/main" id="{4416D4A2-583F-4CF8-AB8D-B7B1F4B27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8256" y="457201"/>
            <a:ext cx="1293943" cy="117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15">
            <a:extLst>
              <a:ext uri="{FF2B5EF4-FFF2-40B4-BE49-F238E27FC236}">
                <a16:creationId xmlns:a16="http://schemas.microsoft.com/office/drawing/2014/main" id="{6310C1E0-01BC-4893-9AD0-007A057A5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152400"/>
            <a:ext cx="15589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10">
            <a:extLst>
              <a:ext uri="{FF2B5EF4-FFF2-40B4-BE49-F238E27FC236}">
                <a16:creationId xmlns:a16="http://schemas.microsoft.com/office/drawing/2014/main" id="{3827A7E9-C8D0-4050-AC11-E7004F777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044575"/>
            <a:ext cx="176847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400" b="1" dirty="0">
                <a:latin typeface="Arial" panose="020B0604020202020204" pitchFamily="34" charset="0"/>
              </a:rPr>
              <a:t>Lieferung der Fotos und Texte für  Gastgeber-verzeichnis und andere Werbe-mittel des Zweck-verbandes und des Sauerland-tourismus:</a:t>
            </a:r>
          </a:p>
        </p:txBody>
      </p:sp>
      <p:sp>
        <p:nvSpPr>
          <p:cNvPr id="30727" name="Text Box 16">
            <a:extLst>
              <a:ext uri="{FF2B5EF4-FFF2-40B4-BE49-F238E27FC236}">
                <a16:creationId xmlns:a16="http://schemas.microsoft.com/office/drawing/2014/main" id="{98A17373-3D65-4571-9B61-508AC4A8C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4075" y="6202363"/>
            <a:ext cx="6096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800" b="1" dirty="0">
                <a:solidFill>
                  <a:schemeClr val="bg1">
                    <a:lumMod val="65000"/>
                  </a:schemeClr>
                </a:solidFill>
              </a:rPr>
              <a:t>20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620138C-9C06-46E4-9C82-19CBB5DB92C5}"/>
              </a:ext>
            </a:extLst>
          </p:cNvPr>
          <p:cNvSpPr txBox="1"/>
          <p:nvPr/>
        </p:nvSpPr>
        <p:spPr>
          <a:xfrm>
            <a:off x="7315199" y="3075900"/>
            <a:ext cx="155892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Wander-</a:t>
            </a:r>
          </a:p>
          <a:p>
            <a:r>
              <a:rPr lang="de-DE" dirty="0"/>
              <a:t>      </a:t>
            </a:r>
            <a:r>
              <a:rPr lang="de-DE" dirty="0" err="1"/>
              <a:t>broschüre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Rad-broschüre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Flyer Wasser-</a:t>
            </a:r>
          </a:p>
          <a:p>
            <a:r>
              <a:rPr lang="de-DE" dirty="0"/>
              <a:t>      </a:t>
            </a:r>
            <a:r>
              <a:rPr lang="de-DE" dirty="0" err="1"/>
              <a:t>erlebnis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Sehens-</a:t>
            </a:r>
          </a:p>
          <a:p>
            <a:r>
              <a:rPr lang="de-DE" dirty="0"/>
              <a:t>      </a:t>
            </a:r>
            <a:r>
              <a:rPr lang="de-DE" dirty="0" err="1"/>
              <a:t>würdigkeiten</a:t>
            </a:r>
            <a:r>
              <a:rPr lang="de-DE" dirty="0"/>
              <a:t>-  </a:t>
            </a:r>
          </a:p>
          <a:p>
            <a:r>
              <a:rPr lang="de-DE" dirty="0"/>
              <a:t>      </a:t>
            </a:r>
            <a:r>
              <a:rPr lang="de-DE" dirty="0" err="1"/>
              <a:t>broschüre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Homepages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F15E717-37FA-4AE8-81D9-C9028E8E3E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9068" y="1742464"/>
            <a:ext cx="4540789" cy="352839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602FB8D-B50A-4003-B3FA-DF51A3821FC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6238" y="3867581"/>
            <a:ext cx="3943658" cy="2901512"/>
          </a:xfrm>
          <a:prstGeom prst="rect">
            <a:avLst/>
          </a:prstGeom>
        </p:spPr>
      </p:pic>
      <p:pic>
        <p:nvPicPr>
          <p:cNvPr id="7" name="Picture 13" descr="L:\stadtmarketing\präsentationen\2015\IMG_5367.jpg">
            <a:extLst>
              <a:ext uri="{FF2B5EF4-FFF2-40B4-BE49-F238E27FC236}">
                <a16:creationId xmlns:a16="http://schemas.microsoft.com/office/drawing/2014/main" id="{509ABFF2-AFF0-4E97-9F7B-7247B8376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6675" y="-50007"/>
            <a:ext cx="4524375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9">
            <a:extLst>
              <a:ext uri="{FF2B5EF4-FFF2-40B4-BE49-F238E27FC236}">
                <a16:creationId xmlns:a16="http://schemas.microsoft.com/office/drawing/2014/main" id="{2FFC9656-40DF-40A0-8A79-B93E3A4E5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9897" y="2492896"/>
            <a:ext cx="2038805" cy="419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3F3645D-C6D0-49F3-B456-DD61C7BC3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83051"/>
            <a:ext cx="2713418" cy="484869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8E6BA20-423F-4BC2-8027-BF5EF28ED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017" y="1483052"/>
            <a:ext cx="2775087" cy="484869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7884FB2-1FD1-4B50-AA7C-EADF4CFC3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1483051"/>
            <a:ext cx="2746469" cy="4907755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3A1FAC21-5432-4C84-B9BB-993CDA3AA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A16F9BD4-6460-4B27-A73B-05689F606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188" y="0"/>
            <a:ext cx="1547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400" b="1" dirty="0">
                <a:solidFill>
                  <a:schemeClr val="bg1"/>
                </a:solidFill>
                <a:latin typeface="Arial" panose="020B0604020202020204" pitchFamily="34" charset="0"/>
              </a:rPr>
              <a:t>Netzwerkarbeit</a:t>
            </a: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FFEEAC77-F267-4A20-8D38-B39A06136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0215" y="257908"/>
            <a:ext cx="15589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D6DD13E4-53A6-4B20-A73C-D8FCAF79AB64}"/>
              </a:ext>
            </a:extLst>
          </p:cNvPr>
          <p:cNvSpPr txBox="1"/>
          <p:nvPr/>
        </p:nvSpPr>
        <p:spPr>
          <a:xfrm>
            <a:off x="214860" y="404664"/>
            <a:ext cx="3277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/>
              <a:t>MIKROABENTEUER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842ED1A-9D56-4B55-8E2B-D27C13BA148F}"/>
              </a:ext>
            </a:extLst>
          </p:cNvPr>
          <p:cNvSpPr txBox="1"/>
          <p:nvPr/>
        </p:nvSpPr>
        <p:spPr>
          <a:xfrm>
            <a:off x="3131840" y="404664"/>
            <a:ext cx="40235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Eine Aktion zusammen mit dem Sauerlandtourismus – veröffentlicht auf der Sauerlandseite und Instagramm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598F03C-A8A7-4B72-A3CE-7942B64BAC60}"/>
              </a:ext>
            </a:extLst>
          </p:cNvPr>
          <p:cNvSpPr txBox="1"/>
          <p:nvPr/>
        </p:nvSpPr>
        <p:spPr>
          <a:xfrm>
            <a:off x="8371332" y="5876169"/>
            <a:ext cx="557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800" b="1" dirty="0">
                <a:solidFill>
                  <a:schemeClr val="bg1"/>
                </a:solidFill>
                <a:latin typeface="+mj-lt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203584989"/>
      </p:ext>
    </p:extLst>
  </p:cSld>
  <p:clrMapOvr>
    <a:masterClrMapping/>
  </p:clrMapOvr>
  <p:transition>
    <p:blinds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4BE45E4-7092-4BF1-B880-6B8E9C0E2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092" y="2715902"/>
            <a:ext cx="2207041" cy="389952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C7399B5-58AA-49A4-9F03-D2C918D6E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37" y="2704817"/>
            <a:ext cx="2231840" cy="3899520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9B55878D-D30E-46E8-9B1C-8A26B2812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57765213-1C19-4452-9529-606167492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188" y="0"/>
            <a:ext cx="1547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400" b="1" dirty="0">
                <a:solidFill>
                  <a:schemeClr val="bg1"/>
                </a:solidFill>
                <a:latin typeface="Arial" panose="020B0604020202020204" pitchFamily="34" charset="0"/>
              </a:rPr>
              <a:t>Netzwerkarbeit</a:t>
            </a: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0AD659C0-6A61-4742-95F6-94127B8FE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0215" y="257908"/>
            <a:ext cx="15589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43EBA90-FD67-458D-8194-F56E200079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46" y="117807"/>
            <a:ext cx="3307050" cy="248028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B0818A6F-2853-47B8-87B6-E0E1F91DC43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06245" y="-55334"/>
            <a:ext cx="3002936" cy="225220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9F63C20-3CD6-45CC-991E-2EB525283C2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2744677"/>
            <a:ext cx="4058409" cy="2598613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56E3DA3-6081-43FF-A699-C7DE48302438}"/>
              </a:ext>
            </a:extLst>
          </p:cNvPr>
          <p:cNvSpPr txBox="1"/>
          <p:nvPr/>
        </p:nvSpPr>
        <p:spPr>
          <a:xfrm>
            <a:off x="6228184" y="1196752"/>
            <a:ext cx="27009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Abb. links: Mit Anna Galon vom ST auf dem </a:t>
            </a:r>
            <a:r>
              <a:rPr lang="de-DE" dirty="0" err="1"/>
              <a:t>zeichenKURS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Abb. unten: Jürgen Fischbach vom ST auf </a:t>
            </a:r>
            <a:r>
              <a:rPr lang="de-DE" dirty="0" err="1"/>
              <a:t>Mountainbiketour</a:t>
            </a:r>
            <a:r>
              <a:rPr lang="de-DE" dirty="0"/>
              <a:t> im </a:t>
            </a:r>
            <a:r>
              <a:rPr lang="de-DE" dirty="0" err="1"/>
              <a:t>Drolshagener</a:t>
            </a:r>
            <a:r>
              <a:rPr lang="de-DE" dirty="0"/>
              <a:t> Land.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679025D-B202-4975-A8E0-D4925E111942}"/>
              </a:ext>
            </a:extLst>
          </p:cNvPr>
          <p:cNvSpPr txBox="1"/>
          <p:nvPr/>
        </p:nvSpPr>
        <p:spPr>
          <a:xfrm>
            <a:off x="8586192" y="6240875"/>
            <a:ext cx="557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276443790"/>
      </p:ext>
    </p:extLst>
  </p:cSld>
  <p:clrMapOvr>
    <a:masterClrMapping/>
  </p:clrMapOvr>
  <p:transition>
    <p:blinds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691411A6-32E3-4CEC-9E26-C1EB3C3068DA}"/>
              </a:ext>
            </a:extLst>
          </p:cNvPr>
          <p:cNvSpPr/>
          <p:nvPr/>
        </p:nvSpPr>
        <p:spPr>
          <a:xfrm>
            <a:off x="8388350" y="6237288"/>
            <a:ext cx="835025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altLang="de-DE" sz="2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23</a:t>
            </a:r>
          </a:p>
        </p:txBody>
      </p:sp>
      <p:sp>
        <p:nvSpPr>
          <p:cNvPr id="34825" name="Rectangle 2">
            <a:extLst>
              <a:ext uri="{FF2B5EF4-FFF2-40B4-BE49-F238E27FC236}">
                <a16:creationId xmlns:a16="http://schemas.microsoft.com/office/drawing/2014/main" id="{E609191E-CC10-499A-99A6-BBA0CFDAF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34826" name="Rectangle 14">
            <a:extLst>
              <a:ext uri="{FF2B5EF4-FFF2-40B4-BE49-F238E27FC236}">
                <a16:creationId xmlns:a16="http://schemas.microsoft.com/office/drawing/2014/main" id="{33C7716E-A7B0-46F3-B518-3C9654DFE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188" y="0"/>
            <a:ext cx="1547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400" b="1">
                <a:solidFill>
                  <a:schemeClr val="bg1"/>
                </a:solidFill>
                <a:latin typeface="Arial" panose="020B0604020202020204" pitchFamily="34" charset="0"/>
              </a:rPr>
              <a:t>Netzwerkarbeit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0729E4D-4CD1-4D1B-B960-B7FC7F3008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698" y="476672"/>
            <a:ext cx="8666603" cy="434568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0EBF059-A26A-41AF-A798-8326599A0D01}"/>
              </a:ext>
            </a:extLst>
          </p:cNvPr>
          <p:cNvSpPr txBox="1"/>
          <p:nvPr/>
        </p:nvSpPr>
        <p:spPr>
          <a:xfrm>
            <a:off x="6268510" y="4455946"/>
            <a:ext cx="3554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https://youtu.be/i8Firphmpf0</a:t>
            </a:r>
          </a:p>
        </p:txBody>
      </p:sp>
      <p:sp>
        <p:nvSpPr>
          <p:cNvPr id="10" name="Rechteck 2">
            <a:extLst>
              <a:ext uri="{FF2B5EF4-FFF2-40B4-BE49-F238E27FC236}">
                <a16:creationId xmlns:a16="http://schemas.microsoft.com/office/drawing/2014/main" id="{CA4A418D-F234-4E82-8A86-3443608B2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800" y="771668"/>
            <a:ext cx="37734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400" b="1" dirty="0">
                <a:solidFill>
                  <a:schemeClr val="bg1"/>
                </a:solidFill>
                <a:latin typeface="Arial" panose="020B0604020202020204" pitchFamily="34" charset="0"/>
              </a:rPr>
              <a:t>Drolshagen ist präsent...</a:t>
            </a:r>
            <a:endParaRPr lang="de-DE" altLang="de-DE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0684A97-BCD9-44BF-828B-008550B871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2967058"/>
            <a:ext cx="2089354" cy="146735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B436E5C-2BB2-41D7-9A33-9430E55B77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4889916"/>
            <a:ext cx="2623794" cy="185564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3E6F1FB-793C-4701-B501-14B155732B2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73" y="4889916"/>
            <a:ext cx="2623794" cy="186599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C14DBC13-3C23-4B01-93A8-8AB8E52DC3C0}"/>
              </a:ext>
            </a:extLst>
          </p:cNvPr>
          <p:cNvSpPr txBox="1"/>
          <p:nvPr/>
        </p:nvSpPr>
        <p:spPr>
          <a:xfrm>
            <a:off x="3059832" y="4889916"/>
            <a:ext cx="24798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Wir profitieren von den Aktionen des </a:t>
            </a:r>
            <a:r>
              <a:rPr lang="de-DE" dirty="0" err="1"/>
              <a:t>Zweckver</a:t>
            </a:r>
            <a:r>
              <a:rPr lang="de-DE" dirty="0"/>
              <a:t>-bandes z.B. durch dessen Anzeigenschaltung. </a:t>
            </a:r>
          </a:p>
          <a:p>
            <a:r>
              <a:rPr lang="de-DE" dirty="0"/>
              <a:t>(Abb. links: Schaltung in der Brigitte)</a:t>
            </a:r>
          </a:p>
        </p:txBody>
      </p:sp>
    </p:spTree>
  </p:cSld>
  <p:clrMapOvr>
    <a:masterClrMapping/>
  </p:clrMapOvr>
  <p:transition>
    <p:blinds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435D91C4-FB71-4225-B210-0FD5185AE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>
              <a:latin typeface="Arial" panose="020B0604020202020204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FB2A9C52-2C74-44F6-A300-6F4493172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0"/>
            <a:ext cx="15986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400" b="1">
                <a:solidFill>
                  <a:schemeClr val="bg1"/>
                </a:solidFill>
                <a:latin typeface="Arial" panose="020B0604020202020204" pitchFamily="34" charset="0"/>
              </a:rPr>
              <a:t>Netzwerkarbeit</a:t>
            </a:r>
          </a:p>
        </p:txBody>
      </p:sp>
      <p:sp>
        <p:nvSpPr>
          <p:cNvPr id="24" name="Text Box 17">
            <a:extLst>
              <a:ext uri="{FF2B5EF4-FFF2-40B4-BE49-F238E27FC236}">
                <a16:creationId xmlns:a16="http://schemas.microsoft.com/office/drawing/2014/main" id="{FCA1C7F8-304F-439E-B060-388C9D8E3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2120" y="510530"/>
            <a:ext cx="19789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200" b="1" dirty="0">
                <a:latin typeface="Arial" panose="020B0604020202020204" pitchFamily="34" charset="0"/>
              </a:rPr>
              <a:t>Drolshagen ist präsent...</a:t>
            </a:r>
            <a:endParaRPr lang="de-DE" altLang="de-DE" sz="2200" dirty="0">
              <a:latin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388F0D0-E6D7-4E72-A7A5-67BEA97186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5766" y="1315342"/>
            <a:ext cx="4534694" cy="2657581"/>
          </a:xfrm>
          <a:prstGeom prst="rect">
            <a:avLst/>
          </a:prstGeom>
        </p:spPr>
      </p:pic>
      <p:pic>
        <p:nvPicPr>
          <p:cNvPr id="5" name="Grafik 5">
            <a:extLst>
              <a:ext uri="{FF2B5EF4-FFF2-40B4-BE49-F238E27FC236}">
                <a16:creationId xmlns:a16="http://schemas.microsoft.com/office/drawing/2014/main" id="{41EAE083-40B8-4FA9-8D06-77AFC013E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5076" y="461577"/>
            <a:ext cx="865093" cy="783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D39A550-859D-44C9-9C94-458A1C30086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31" y="3058049"/>
            <a:ext cx="5099629" cy="338437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907CAD6-0FB5-47DA-8279-6F7BE9E6ED6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31" y="165706"/>
            <a:ext cx="1224307" cy="244450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6213DF2-3DCA-4B4D-832C-A721E355523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879" y="169437"/>
            <a:ext cx="1224306" cy="246309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5D81E25-E06F-4614-97A1-FEDDEE56324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706" y="191603"/>
            <a:ext cx="1223681" cy="2445310"/>
          </a:xfrm>
          <a:prstGeom prst="rect">
            <a:avLst/>
          </a:prstGeom>
          <a:effectLst/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9BE484A-1910-4CC0-BE0D-7D9139289C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6095" y="4132888"/>
            <a:ext cx="3401517" cy="2331211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9AFC543C-14C7-4353-8C49-34A9BED1F60B}"/>
              </a:ext>
            </a:extLst>
          </p:cNvPr>
          <p:cNvSpPr txBox="1"/>
          <p:nvPr/>
        </p:nvSpPr>
        <p:spPr>
          <a:xfrm>
            <a:off x="8517398" y="6252612"/>
            <a:ext cx="576262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de-DE" sz="2800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825533107"/>
      </p:ext>
    </p:extLst>
  </p:cSld>
  <p:clrMapOvr>
    <a:masterClrMapping/>
  </p:clrMapOvr>
  <p:transition>
    <p:blinds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7D76294-2FF2-455F-ADBF-B4A3DB524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4DBCA531-2051-4592-9527-8CFDCABEF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0215" y="257908"/>
            <a:ext cx="15589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4BB37E1-3891-430F-9F2B-4E61AAC36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604" y="404664"/>
            <a:ext cx="5141476" cy="62755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313F26B-641A-4EA1-A599-10E5A581EF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5823" y="980728"/>
            <a:ext cx="3716949" cy="3456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646F77F-4B70-428A-A651-4F4C8FA9906A}"/>
              </a:ext>
            </a:extLst>
          </p:cNvPr>
          <p:cNvSpPr txBox="1"/>
          <p:nvPr/>
        </p:nvSpPr>
        <p:spPr>
          <a:xfrm>
            <a:off x="5580112" y="4581128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 Zusammenarbeit </a:t>
            </a:r>
            <a:r>
              <a:rPr lang="de-DE"/>
              <a:t>mit Herrn </a:t>
            </a:r>
            <a:r>
              <a:rPr lang="de-DE" dirty="0" err="1"/>
              <a:t>Ackva</a:t>
            </a:r>
            <a:r>
              <a:rPr lang="de-DE" dirty="0"/>
              <a:t> von der Stadtverwaltung Drolshagen bemühen wir uns darum ein staatlich anerkannter Erholungsort zu werden.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04AF65E-A0EB-41B5-8E68-7FA2AD7DF7D2}"/>
              </a:ext>
            </a:extLst>
          </p:cNvPr>
          <p:cNvSpPr txBox="1"/>
          <p:nvPr/>
        </p:nvSpPr>
        <p:spPr>
          <a:xfrm>
            <a:off x="8520998" y="6237312"/>
            <a:ext cx="557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118240899"/>
      </p:ext>
    </p:extLst>
  </p:cSld>
  <p:clrMapOvr>
    <a:masterClrMapping/>
  </p:clrMapOvr>
  <p:transition>
    <p:blinds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9221A50-6D78-4FEE-9486-A5E3B60CA3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3964" y="502157"/>
            <a:ext cx="1962664" cy="144316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C48F8D2-24D7-4F3A-A7A9-0C2529E71D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726" y="506559"/>
            <a:ext cx="1995243" cy="143875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4EA7D50-E700-4B4B-98FD-CA5D89357D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333" y="5022989"/>
            <a:ext cx="1962664" cy="144316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B98E237-DEC8-4A9E-B54F-69B3213E28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0993" y="2004992"/>
            <a:ext cx="1971469" cy="144580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16C40A3-6828-4984-8F5F-6451537DFA7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9798" y="3513110"/>
            <a:ext cx="1962664" cy="144756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0C1DD1E-54CD-46CE-9350-4E610E53B0D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6651" y="2032307"/>
            <a:ext cx="1962664" cy="144316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A180693-4B65-40C7-AAFE-BAE50AAEDA0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7722" y="2004992"/>
            <a:ext cx="1962664" cy="144844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4D883B5-9A88-4004-8767-EE70931A121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429" y="2027025"/>
            <a:ext cx="1962664" cy="1453727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EA3385B-8A14-472C-ADC8-0C320A85B62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6746" y="5017181"/>
            <a:ext cx="1962664" cy="1443161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A6BBDA8-69FA-4DB3-882C-DEF100B9795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1897" y="5026569"/>
            <a:ext cx="1962664" cy="1454608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C38ED717-B941-43D2-A253-22F40F852A6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926" y="5031412"/>
            <a:ext cx="1964425" cy="1444922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78308565-6B66-4D6B-9B42-3866DBFDF74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3540779"/>
            <a:ext cx="1965307" cy="1415492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4A69E3D0-C9CA-4E00-9ABA-341A275CAB6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1897" y="3513110"/>
            <a:ext cx="1928489" cy="1443161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FFFAE77C-C9C0-4E9E-A24A-88A84AA1D18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666" y="3538409"/>
            <a:ext cx="1964425" cy="1444922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EE20D8B3-5F2D-4433-B884-A27EDA0153C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70" y="257908"/>
            <a:ext cx="1708196" cy="1769117"/>
          </a:xfrm>
          <a:prstGeom prst="rect">
            <a:avLst/>
          </a:prstGeom>
        </p:spPr>
      </p:pic>
      <p:sp>
        <p:nvSpPr>
          <p:cNvPr id="20" name="Rectangle 2">
            <a:extLst>
              <a:ext uri="{FF2B5EF4-FFF2-40B4-BE49-F238E27FC236}">
                <a16:creationId xmlns:a16="http://schemas.microsoft.com/office/drawing/2014/main" id="{DDCDF94D-0E76-4D48-A3CA-39860034F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pic>
        <p:nvPicPr>
          <p:cNvPr id="22" name="Picture 15">
            <a:extLst>
              <a:ext uri="{FF2B5EF4-FFF2-40B4-BE49-F238E27FC236}">
                <a16:creationId xmlns:a16="http://schemas.microsoft.com/office/drawing/2014/main" id="{C31EA848-07F0-4361-BFD5-040054A0F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0215" y="257908"/>
            <a:ext cx="15589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9ECA272-F7C1-4EBD-8DBE-D687D55A7782}"/>
              </a:ext>
            </a:extLst>
          </p:cNvPr>
          <p:cNvSpPr txBox="1"/>
          <p:nvPr/>
        </p:nvSpPr>
        <p:spPr>
          <a:xfrm>
            <a:off x="6613761" y="971098"/>
            <a:ext cx="2197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14 Kategorie-bilder für die Telekom-App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A5CE230E-D989-4163-B3C6-F6CAB31A41C2}"/>
              </a:ext>
            </a:extLst>
          </p:cNvPr>
          <p:cNvSpPr txBox="1"/>
          <p:nvPr/>
        </p:nvSpPr>
        <p:spPr>
          <a:xfrm>
            <a:off x="8619074" y="6396335"/>
            <a:ext cx="5578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3267989394"/>
      </p:ext>
    </p:extLst>
  </p:cSld>
  <p:clrMapOvr>
    <a:masterClrMapping/>
  </p:clrMapOvr>
  <p:transition>
    <p:blinds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Grafik 9" descr="titel4a.jpg">
            <a:extLst>
              <a:ext uri="{FF2B5EF4-FFF2-40B4-BE49-F238E27FC236}">
                <a16:creationId xmlns:a16="http://schemas.microsoft.com/office/drawing/2014/main" id="{1E0C0226-5CAA-4436-AD49-4A8D75959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2">
            <a:extLst>
              <a:ext uri="{FF2B5EF4-FFF2-40B4-BE49-F238E27FC236}">
                <a16:creationId xmlns:a16="http://schemas.microsoft.com/office/drawing/2014/main" id="{1CC279C3-16BE-4CE7-A2D9-03EAF12E7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>
              <a:latin typeface="Arial" panose="020B0604020202020204" pitchFamily="34" charset="0"/>
            </a:endParaRPr>
          </a:p>
        </p:txBody>
      </p:sp>
      <p:pic>
        <p:nvPicPr>
          <p:cNvPr id="43012" name="Picture 7">
            <a:extLst>
              <a:ext uri="{FF2B5EF4-FFF2-40B4-BE49-F238E27FC236}">
                <a16:creationId xmlns:a16="http://schemas.microsoft.com/office/drawing/2014/main" id="{2CF81889-4C1C-42C4-BD2B-CF6EEB05D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152400"/>
            <a:ext cx="17875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0">
            <a:extLst>
              <a:ext uri="{FF2B5EF4-FFF2-40B4-BE49-F238E27FC236}">
                <a16:creationId xmlns:a16="http://schemas.microsoft.com/office/drawing/2014/main" id="{0AB87116-820E-4C68-A43F-98586216B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333375"/>
            <a:ext cx="4103688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400" b="1" dirty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PROJEKT-BEREICH:     VERANSTALTUN-GEN UND AKTIONEN</a:t>
            </a:r>
            <a:endParaRPr lang="de-DE" sz="3400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43014" name="Text Box 9">
            <a:extLst>
              <a:ext uri="{FF2B5EF4-FFF2-40B4-BE49-F238E27FC236}">
                <a16:creationId xmlns:a16="http://schemas.microsoft.com/office/drawing/2014/main" id="{426D51C8-A805-47A5-A122-49B0FBDB7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5988" y="6110288"/>
            <a:ext cx="828675" cy="5222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800" b="1" dirty="0">
                <a:solidFill>
                  <a:schemeClr val="bg1"/>
                </a:solidFill>
              </a:rPr>
              <a:t>27</a:t>
            </a:r>
          </a:p>
        </p:txBody>
      </p:sp>
    </p:spTree>
  </p:cSld>
  <p:clrMapOvr>
    <a:masterClrMapping/>
  </p:clrMapOvr>
  <p:transition>
    <p:blinds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692DA30-B91C-44F0-969E-6649BD899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>
              <a:latin typeface="Arial" panose="020B0604020202020204" pitchFamily="34" charset="0"/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B513400C-5A12-4F52-9BC5-B0575FCBF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152400"/>
            <a:ext cx="17875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76D36B9-3BBA-4FC0-8951-20178CE942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51" y="152400"/>
            <a:ext cx="4134153" cy="65342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3857039-8564-4EE9-9375-18C3BEC505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1050925"/>
            <a:ext cx="4522341" cy="301415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227E1AE4-35C4-4740-AEC1-2C06B9357C28}"/>
              </a:ext>
            </a:extLst>
          </p:cNvPr>
          <p:cNvSpPr txBox="1"/>
          <p:nvPr/>
        </p:nvSpPr>
        <p:spPr>
          <a:xfrm>
            <a:off x="4528140" y="3573016"/>
            <a:ext cx="45137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>
                <a:solidFill>
                  <a:schemeClr val="bg1"/>
                </a:solidFill>
              </a:rPr>
              <a:t>Weihnachtsbaum-Aktion</a:t>
            </a:r>
            <a:r>
              <a:rPr lang="de-DE" sz="2200" b="1" dirty="0"/>
              <a:t> 2020 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F5FF2B7-8D0B-43D6-962D-FAD60724A0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6774" y="4177115"/>
            <a:ext cx="1882113" cy="250948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19B8D20-AE97-4D09-B35E-6FE161C71A9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4177115"/>
            <a:ext cx="1862911" cy="2501279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5E269658-31B5-4FA9-A272-F6AEE9B91A5F}"/>
              </a:ext>
            </a:extLst>
          </p:cNvPr>
          <p:cNvSpPr txBox="1"/>
          <p:nvPr/>
        </p:nvSpPr>
        <p:spPr>
          <a:xfrm>
            <a:off x="4334465" y="496443"/>
            <a:ext cx="2440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Weihnachtliche Stimmung trotz Corona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7F7F8BD-0B1D-4BCF-B28E-9B20E6EB93B3}"/>
              </a:ext>
            </a:extLst>
          </p:cNvPr>
          <p:cNvSpPr txBox="1"/>
          <p:nvPr/>
        </p:nvSpPr>
        <p:spPr>
          <a:xfrm>
            <a:off x="8586192" y="6240875"/>
            <a:ext cx="557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890821489"/>
      </p:ext>
    </p:extLst>
  </p:cSld>
  <p:clrMapOvr>
    <a:masterClrMapping/>
  </p:clrMapOvr>
  <p:transition>
    <p:blinds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feld 9">
            <a:extLst>
              <a:ext uri="{FF2B5EF4-FFF2-40B4-BE49-F238E27FC236}">
                <a16:creationId xmlns:a16="http://schemas.microsoft.com/office/drawing/2014/main" id="{0BE51C5F-751E-4855-B57F-47FC5FBE2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031" y="3723580"/>
            <a:ext cx="30654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 b="1" dirty="0">
                <a:latin typeface="Arial" panose="020B0604020202020204" pitchFamily="34" charset="0"/>
              </a:rPr>
              <a:t>Pflege und Erneuerung der Ausschilderungen</a:t>
            </a:r>
          </a:p>
        </p:txBody>
      </p:sp>
      <p:pic>
        <p:nvPicPr>
          <p:cNvPr id="8198" name="Grafik 5" descr="IMG_6765.jpg">
            <a:extLst>
              <a:ext uri="{FF2B5EF4-FFF2-40B4-BE49-F238E27FC236}">
                <a16:creationId xmlns:a16="http://schemas.microsoft.com/office/drawing/2014/main" id="{E9DE04F7-5501-49A4-A10D-EE2DAFFE1D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339" y="472024"/>
            <a:ext cx="3458140" cy="2304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8CAF93C3-724F-4DD3-B941-3E985C244EDE}"/>
              </a:ext>
            </a:extLst>
          </p:cNvPr>
          <p:cNvSpPr/>
          <p:nvPr/>
        </p:nvSpPr>
        <p:spPr>
          <a:xfrm>
            <a:off x="8636000" y="6224588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altLang="de-DE" sz="2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2</a:t>
            </a:r>
          </a:p>
        </p:txBody>
      </p:sp>
      <p:sp>
        <p:nvSpPr>
          <p:cNvPr id="8201" name="Rechteck 11">
            <a:extLst>
              <a:ext uri="{FF2B5EF4-FFF2-40B4-BE49-F238E27FC236}">
                <a16:creationId xmlns:a16="http://schemas.microsoft.com/office/drawing/2014/main" id="{E9B4BAD5-3D21-4E58-97DC-CC8747849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635" y="2857950"/>
            <a:ext cx="356502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 dirty="0">
                <a:latin typeface="Arial" panose="020B0604020202020204" pitchFamily="34" charset="0"/>
              </a:rPr>
              <a:t>Regelmäßige Nachgestaltung und Neudruck der Wanderbeschilderung sowie anteilige Finanzierung des SGV für die Wegezeichnung</a:t>
            </a:r>
          </a:p>
        </p:txBody>
      </p:sp>
      <p:sp>
        <p:nvSpPr>
          <p:cNvPr id="43" name="Rectangle 2">
            <a:extLst>
              <a:ext uri="{FF2B5EF4-FFF2-40B4-BE49-F238E27FC236}">
                <a16:creationId xmlns:a16="http://schemas.microsoft.com/office/drawing/2014/main" id="{FCAA44C0-BCDD-41CF-982F-A1874A41B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44" name="Rectangle 39">
            <a:extLst>
              <a:ext uri="{FF2B5EF4-FFF2-40B4-BE49-F238E27FC236}">
                <a16:creationId xmlns:a16="http://schemas.microsoft.com/office/drawing/2014/main" id="{15DACCAE-E2B4-4609-A690-CD4BB0B05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0"/>
            <a:ext cx="2701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400" b="1">
                <a:solidFill>
                  <a:schemeClr val="bg1"/>
                </a:solidFill>
                <a:latin typeface="Arial" panose="020B0604020202020204" pitchFamily="34" charset="0"/>
              </a:rPr>
              <a:t>Projektbereich: Tourismus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623B3DA-00E8-4028-8764-E49BD59DC2E4}"/>
              </a:ext>
            </a:extLst>
          </p:cNvPr>
          <p:cNvSpPr txBox="1"/>
          <p:nvPr/>
        </p:nvSpPr>
        <p:spPr>
          <a:xfrm>
            <a:off x="3724292" y="472024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BESCHILDERUNGEN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FD63FC0-8E9B-4B00-942B-CC641C90CC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308" y="995244"/>
            <a:ext cx="3475848" cy="2606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7D1C45B-E915-48F3-9F4A-6720F33B8F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7137" y="2956213"/>
            <a:ext cx="1778239" cy="2121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98A37A7-0C26-411E-940E-0723DFB92271}"/>
              </a:ext>
            </a:extLst>
          </p:cNvPr>
          <p:cNvSpPr txBox="1"/>
          <p:nvPr/>
        </p:nvSpPr>
        <p:spPr>
          <a:xfrm>
            <a:off x="7546985" y="995244"/>
            <a:ext cx="12734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Rastpatz</a:t>
            </a:r>
            <a:r>
              <a:rPr lang="de-DE" dirty="0"/>
              <a:t> Jägerfichte (Kooperation mit dem Naturpark)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34B42F7-A1C1-4CFF-BF9C-6000CEDDBCA8}"/>
              </a:ext>
            </a:extLst>
          </p:cNvPr>
          <p:cNvSpPr txBox="1"/>
          <p:nvPr/>
        </p:nvSpPr>
        <p:spPr>
          <a:xfrm>
            <a:off x="151688" y="4444596"/>
            <a:ext cx="2607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1400" b="1" dirty="0">
                <a:solidFill>
                  <a:srgbClr val="FF0000"/>
                </a:solidFill>
                <a:latin typeface="Arial" panose="020B0604020202020204" pitchFamily="34" charset="0"/>
              </a:rPr>
              <a:t>2021 wurden 36 neue Wanderschilder gefertigt</a:t>
            </a:r>
          </a:p>
          <a:p>
            <a:endParaRPr lang="de-DE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8E55DF3-A210-454F-AFC4-ABDDC33F4D7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324" y="3781503"/>
            <a:ext cx="2899835" cy="2910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D1A54BAB-035B-4E51-9FFA-4F710CFF4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4163" y="180418"/>
            <a:ext cx="13303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1264AE4-83F4-4241-992D-47FFD2785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 dirty="0"/>
          </a:p>
        </p:txBody>
      </p:sp>
      <p:pic>
        <p:nvPicPr>
          <p:cNvPr id="3" name="Picture 15">
            <a:extLst>
              <a:ext uri="{FF2B5EF4-FFF2-40B4-BE49-F238E27FC236}">
                <a16:creationId xmlns:a16="http://schemas.microsoft.com/office/drawing/2014/main" id="{6EE08856-DD83-4A6C-9A7A-64523B101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0215" y="257908"/>
            <a:ext cx="15589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FB2C7F2-02C0-4B70-BBED-98B56825BB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117" y="1052736"/>
            <a:ext cx="2055023" cy="2880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3E601D9-A500-4BCD-9C5B-A98CC755A6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75" y="414621"/>
            <a:ext cx="3632750" cy="197439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5C0F5D9-68D3-4151-9D4A-13B9143420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51"/>
          <a:stretch/>
        </p:blipFill>
        <p:spPr>
          <a:xfrm>
            <a:off x="3813595" y="518256"/>
            <a:ext cx="2955392" cy="185853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C24E55B-BE95-4C4A-864D-6D5E65B25E9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419" y="2523081"/>
            <a:ext cx="2955392" cy="221654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E7ED3D9-B031-441E-9B99-28728B32EDF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4657" y="2788831"/>
            <a:ext cx="2216545" cy="168504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6BB9E6C1-579E-48F2-9FF7-4FF1C7FBD9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834"/>
          <a:stretch/>
        </p:blipFill>
        <p:spPr>
          <a:xfrm>
            <a:off x="5907822" y="4849448"/>
            <a:ext cx="3119814" cy="185615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5653A0DB-99AC-4407-80CE-27B7296CA37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06040" y="2784051"/>
            <a:ext cx="2210848" cy="1658136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47DD0C-7B43-4E9E-A2F6-A254C61F40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03" b="15883"/>
          <a:stretch/>
        </p:blipFill>
        <p:spPr>
          <a:xfrm>
            <a:off x="184117" y="4849448"/>
            <a:ext cx="3514776" cy="1856152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0193F9A-1013-4572-847B-E93822EEC991}"/>
              </a:ext>
            </a:extLst>
          </p:cNvPr>
          <p:cNvSpPr txBox="1"/>
          <p:nvPr/>
        </p:nvSpPr>
        <p:spPr>
          <a:xfrm>
            <a:off x="3795617" y="4849448"/>
            <a:ext cx="21445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Zusammen mit Bürgermeister Berghof verteilten wir Gebäck + den Sehenswürdig-</a:t>
            </a:r>
            <a:r>
              <a:rPr lang="de-DE" dirty="0" err="1"/>
              <a:t>keiten</a:t>
            </a:r>
            <a:r>
              <a:rPr lang="de-DE" dirty="0"/>
              <a:t>-Flyer „Kleiner </a:t>
            </a:r>
            <a:r>
              <a:rPr lang="de-DE" dirty="0" err="1"/>
              <a:t>Dräulzer</a:t>
            </a:r>
            <a:r>
              <a:rPr lang="de-DE" dirty="0"/>
              <a:t>“ an alle Teilnehmer. Dies Aktion kam sehr gut an.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D169331D-D0EA-4806-8AAB-F5FC8C9D02DD}"/>
              </a:ext>
            </a:extLst>
          </p:cNvPr>
          <p:cNvSpPr txBox="1"/>
          <p:nvPr/>
        </p:nvSpPr>
        <p:spPr>
          <a:xfrm>
            <a:off x="6915431" y="4077072"/>
            <a:ext cx="2047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Abb. oben: Aufkleber für die Präsenttüten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CA80962-C505-4CAF-AAF0-017ADC987548}"/>
              </a:ext>
            </a:extLst>
          </p:cNvPr>
          <p:cNvSpPr txBox="1"/>
          <p:nvPr/>
        </p:nvSpPr>
        <p:spPr>
          <a:xfrm>
            <a:off x="8488360" y="6182380"/>
            <a:ext cx="557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800" b="1" dirty="0">
                <a:solidFill>
                  <a:schemeClr val="bg1"/>
                </a:solidFill>
                <a:latin typeface="+mj-lt"/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2720640396"/>
      </p:ext>
    </p:extLst>
  </p:cSld>
  <p:clrMapOvr>
    <a:masterClrMapping/>
  </p:clrMapOvr>
  <p:transition>
    <p:blinds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">
            <a:extLst>
              <a:ext uri="{FF2B5EF4-FFF2-40B4-BE49-F238E27FC236}">
                <a16:creationId xmlns:a16="http://schemas.microsoft.com/office/drawing/2014/main" id="{59A31BE2-09A4-4081-ABD5-BACCAD420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>
              <a:latin typeface="Arial" panose="020B0604020202020204" pitchFamily="34" charset="0"/>
            </a:endParaRPr>
          </a:p>
        </p:txBody>
      </p:sp>
      <p:pic>
        <p:nvPicPr>
          <p:cNvPr id="47107" name="Picture 12">
            <a:extLst>
              <a:ext uri="{FF2B5EF4-FFF2-40B4-BE49-F238E27FC236}">
                <a16:creationId xmlns:a16="http://schemas.microsoft.com/office/drawing/2014/main" id="{C254CD44-84CD-4F0C-9A72-C36A3EA44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152400"/>
            <a:ext cx="1254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 Box 17">
            <a:extLst>
              <a:ext uri="{FF2B5EF4-FFF2-40B4-BE49-F238E27FC236}">
                <a16:creationId xmlns:a16="http://schemas.microsoft.com/office/drawing/2014/main" id="{697BC650-4EDA-45B5-BE56-01C946D56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6324600"/>
            <a:ext cx="533400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600"/>
              <a:t>9</a:t>
            </a:r>
            <a:endParaRPr lang="de-DE" altLang="de-DE" sz="2800"/>
          </a:p>
        </p:txBody>
      </p:sp>
      <p:sp>
        <p:nvSpPr>
          <p:cNvPr id="47109" name="Textfeld 15">
            <a:extLst>
              <a:ext uri="{FF2B5EF4-FFF2-40B4-BE49-F238E27FC236}">
                <a16:creationId xmlns:a16="http://schemas.microsoft.com/office/drawing/2014/main" id="{A6F30FB8-6319-460E-BD63-7476039A3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6676" y="912813"/>
            <a:ext cx="2619820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„Musik aus dem Stand“</a:t>
            </a:r>
          </a:p>
          <a:p>
            <a:pPr>
              <a:spcBef>
                <a:spcPct val="5000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Krippe auf dem Marktplatz</a:t>
            </a:r>
          </a:p>
          <a:p>
            <a:pPr>
              <a:spcBef>
                <a:spcPct val="5000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Ponyreiten</a:t>
            </a:r>
          </a:p>
          <a:p>
            <a:pPr>
              <a:spcBef>
                <a:spcPct val="5000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Um den Marktplatz </a:t>
            </a:r>
            <a:r>
              <a:rPr lang="de-DE" altLang="de-DE" sz="1400" b="1" dirty="0">
                <a:latin typeface="Arial" panose="020B0604020202020204" pitchFamily="34" charset="0"/>
              </a:rPr>
              <a:t>nur</a:t>
            </a:r>
            <a:r>
              <a:rPr lang="de-DE" altLang="de-DE" sz="1400" dirty="0">
                <a:latin typeface="Arial" panose="020B0604020202020204" pitchFamily="34" charset="0"/>
              </a:rPr>
              <a:t> </a:t>
            </a:r>
            <a:r>
              <a:rPr lang="de-DE" altLang="de-DE" sz="1400" dirty="0" err="1">
                <a:latin typeface="Arial" panose="020B0604020202020204" pitchFamily="34" charset="0"/>
              </a:rPr>
              <a:t>Drolshagener</a:t>
            </a:r>
            <a:r>
              <a:rPr lang="de-DE" altLang="de-DE" sz="1400" dirty="0">
                <a:latin typeface="Arial" panose="020B0604020202020204" pitchFamily="34" charset="0"/>
              </a:rPr>
              <a:t> Stände</a:t>
            </a:r>
          </a:p>
          <a:p>
            <a:pPr>
              <a:spcBef>
                <a:spcPct val="5000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gut verdienende Vereine unterstützten finanziell </a:t>
            </a:r>
            <a:r>
              <a:rPr lang="de-DE" altLang="de-DE" sz="1400" dirty="0" err="1">
                <a:latin typeface="Arial" panose="020B0604020202020204" pitchFamily="34" charset="0"/>
              </a:rPr>
              <a:t>Drolshagener</a:t>
            </a:r>
            <a:r>
              <a:rPr lang="de-DE" altLang="de-DE" sz="1400" dirty="0">
                <a:latin typeface="Arial" panose="020B0604020202020204" pitchFamily="34" charset="0"/>
              </a:rPr>
              <a:t> Stände mit weihnachtlichen Produkten</a:t>
            </a:r>
          </a:p>
          <a:p>
            <a:pPr>
              <a:spcBef>
                <a:spcPct val="50000"/>
              </a:spcBef>
              <a:buNone/>
            </a:pPr>
            <a:r>
              <a:rPr lang="de-DE" altLang="de-DE" sz="2400" b="1" dirty="0">
                <a:solidFill>
                  <a:srgbClr val="FF0000"/>
                </a:solidFill>
                <a:latin typeface="Arial" panose="020B0604020202020204" pitchFamily="34" charset="0"/>
              </a:rPr>
              <a:t>WIR BRAUCHEN HILFE!!!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400" dirty="0">
              <a:latin typeface="Arial" panose="020B0604020202020204" pitchFamily="34" charset="0"/>
            </a:endParaRPr>
          </a:p>
        </p:txBody>
      </p:sp>
      <p:pic>
        <p:nvPicPr>
          <p:cNvPr id="47110" name="Grafik 8">
            <a:extLst>
              <a:ext uri="{FF2B5EF4-FFF2-40B4-BE49-F238E27FC236}">
                <a16:creationId xmlns:a16="http://schemas.microsoft.com/office/drawing/2014/main" id="{7B3ED5EC-F1C0-4544-8BD1-19719DD90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6213" y="4352925"/>
            <a:ext cx="26447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Grafik 6">
            <a:extLst>
              <a:ext uri="{FF2B5EF4-FFF2-40B4-BE49-F238E27FC236}">
                <a16:creationId xmlns:a16="http://schemas.microsoft.com/office/drawing/2014/main" id="{880C3431-D72D-465D-BAE8-34ACFFE23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" y="4337050"/>
            <a:ext cx="2624138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Grafik 12">
            <a:extLst>
              <a:ext uri="{FF2B5EF4-FFF2-40B4-BE49-F238E27FC236}">
                <a16:creationId xmlns:a16="http://schemas.microsoft.com/office/drawing/2014/main" id="{C64C6AE6-41CC-4CE0-AC6F-82C1D2B42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3225" y="4327525"/>
            <a:ext cx="3838575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Grafik 14">
            <a:extLst>
              <a:ext uri="{FF2B5EF4-FFF2-40B4-BE49-F238E27FC236}">
                <a16:creationId xmlns:a16="http://schemas.microsoft.com/office/drawing/2014/main" id="{A5C5A1FA-B208-4BC5-8DA0-C0E032B03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8363" y="-249238"/>
            <a:ext cx="2940050" cy="441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1CB6CE1-37F5-4A48-BC36-60D1C49321BD}"/>
              </a:ext>
            </a:extLst>
          </p:cNvPr>
          <p:cNvSpPr txBox="1"/>
          <p:nvPr/>
        </p:nvSpPr>
        <p:spPr>
          <a:xfrm>
            <a:off x="8428038" y="6100763"/>
            <a:ext cx="7429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800" b="1" dirty="0">
                <a:solidFill>
                  <a:schemeClr val="bg1"/>
                </a:solidFill>
                <a:latin typeface="+mn-lt"/>
              </a:rPr>
              <a:t>30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E21FD21-B962-4779-8E3D-6015BFBAD72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549" y="0"/>
            <a:ext cx="2920046" cy="4149080"/>
          </a:xfrm>
          <a:prstGeom prst="rect">
            <a:avLst/>
          </a:prstGeom>
        </p:spPr>
      </p:pic>
    </p:spTree>
  </p:cSld>
  <p:clrMapOvr>
    <a:masterClrMapping/>
  </p:clrMapOvr>
  <p:transition>
    <p:blinds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Grafik 4">
            <a:extLst>
              <a:ext uri="{FF2B5EF4-FFF2-40B4-BE49-F238E27FC236}">
                <a16:creationId xmlns:a16="http://schemas.microsoft.com/office/drawing/2014/main" id="{90341839-CA4C-4181-820B-8435A8C65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5" y="1530351"/>
            <a:ext cx="925195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2">
            <a:extLst>
              <a:ext uri="{FF2B5EF4-FFF2-40B4-BE49-F238E27FC236}">
                <a16:creationId xmlns:a16="http://schemas.microsoft.com/office/drawing/2014/main" id="{F62BD1E4-2528-4DFD-8DBD-3A94B7CF1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>
              <a:latin typeface="Arial" panose="020B0604020202020204" pitchFamily="34" charset="0"/>
            </a:endParaRPr>
          </a:p>
        </p:txBody>
      </p:sp>
      <p:pic>
        <p:nvPicPr>
          <p:cNvPr id="55300" name="Picture 7">
            <a:extLst>
              <a:ext uri="{FF2B5EF4-FFF2-40B4-BE49-F238E27FC236}">
                <a16:creationId xmlns:a16="http://schemas.microsoft.com/office/drawing/2014/main" id="{64426FC5-EFCF-4894-82A2-4F75D49B5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152400"/>
            <a:ext cx="17875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feld 7">
            <a:extLst>
              <a:ext uri="{FF2B5EF4-FFF2-40B4-BE49-F238E27FC236}">
                <a16:creationId xmlns:a16="http://schemas.microsoft.com/office/drawing/2014/main" id="{EB26260D-D3C6-466B-9940-76DB50FC1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" y="422275"/>
            <a:ext cx="6775450" cy="1108075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altLang="de-DE" sz="3300" b="1" dirty="0">
                <a:solidFill>
                  <a:srgbClr val="0070C0"/>
                </a:solidFill>
              </a:rPr>
              <a:t>PROJEKTBEREICH: </a:t>
            </a:r>
          </a:p>
          <a:p>
            <a:pPr>
              <a:defRPr/>
            </a:pPr>
            <a:r>
              <a:rPr lang="de-DE" altLang="de-DE" sz="3300" b="1" dirty="0">
                <a:solidFill>
                  <a:srgbClr val="0070C0"/>
                </a:solidFill>
              </a:rPr>
              <a:t>MARKTKOMMUNIKATION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D06F1EC-9694-4C06-AA9F-53DB8660C15F}"/>
              </a:ext>
            </a:extLst>
          </p:cNvPr>
          <p:cNvSpPr txBox="1"/>
          <p:nvPr/>
        </p:nvSpPr>
        <p:spPr>
          <a:xfrm>
            <a:off x="8470425" y="6183312"/>
            <a:ext cx="647700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800" b="1" dirty="0">
                <a:solidFill>
                  <a:schemeClr val="bg1"/>
                </a:solidFill>
                <a:latin typeface="+mj-lt"/>
              </a:rPr>
              <a:t>31</a:t>
            </a:r>
          </a:p>
        </p:txBody>
      </p:sp>
    </p:spTree>
  </p:cSld>
  <p:clrMapOvr>
    <a:masterClrMapping/>
  </p:clrMapOvr>
  <p:transition>
    <p:blinds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7">
            <a:extLst>
              <a:ext uri="{FF2B5EF4-FFF2-40B4-BE49-F238E27FC236}">
                <a16:creationId xmlns:a16="http://schemas.microsoft.com/office/drawing/2014/main" id="{3360F8E6-4D92-4C15-B410-E25562010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>
              <a:latin typeface="Arial" panose="020B0604020202020204" pitchFamily="34" charset="0"/>
            </a:endParaRPr>
          </a:p>
        </p:txBody>
      </p:sp>
      <p:sp>
        <p:nvSpPr>
          <p:cNvPr id="69636" name="Rectangle 41">
            <a:extLst>
              <a:ext uri="{FF2B5EF4-FFF2-40B4-BE49-F238E27FC236}">
                <a16:creationId xmlns:a16="http://schemas.microsoft.com/office/drawing/2014/main" id="{3C003A8F-9DB6-4B3D-AA99-B83BD263D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425" y="0"/>
            <a:ext cx="3203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400" b="1">
                <a:solidFill>
                  <a:schemeClr val="bg1"/>
                </a:solidFill>
                <a:latin typeface="Arial" panose="020B0604020202020204" pitchFamily="34" charset="0"/>
              </a:rPr>
              <a:t>Projektbereich: Innenmarketing</a:t>
            </a:r>
          </a:p>
        </p:txBody>
      </p:sp>
      <p:pic>
        <p:nvPicPr>
          <p:cNvPr id="69637" name="Picture 52">
            <a:extLst>
              <a:ext uri="{FF2B5EF4-FFF2-40B4-BE49-F238E27FC236}">
                <a16:creationId xmlns:a16="http://schemas.microsoft.com/office/drawing/2014/main" id="{D15B4FDB-806B-481D-B2EA-5939D5784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152400"/>
            <a:ext cx="15589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3" name="Textfeld 1">
            <a:extLst>
              <a:ext uri="{FF2B5EF4-FFF2-40B4-BE49-F238E27FC236}">
                <a16:creationId xmlns:a16="http://schemas.microsoft.com/office/drawing/2014/main" id="{2B90D37B-C28C-4E47-ADFA-9297FFD7F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5648" y="363274"/>
            <a:ext cx="17473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b="1" dirty="0">
                <a:latin typeface="Arial" panose="020B0604020202020204" pitchFamily="34" charset="0"/>
              </a:rPr>
              <a:t>Jeden Monat ein neuer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600" b="1" dirty="0">
                <a:latin typeface="Arial" panose="020B0604020202020204" pitchFamily="34" charset="0"/>
              </a:rPr>
              <a:t>Newsletter</a:t>
            </a:r>
          </a:p>
        </p:txBody>
      </p:sp>
      <p:sp>
        <p:nvSpPr>
          <p:cNvPr id="36876" name="Textfeld 1">
            <a:extLst>
              <a:ext uri="{FF2B5EF4-FFF2-40B4-BE49-F238E27FC236}">
                <a16:creationId xmlns:a16="http://schemas.microsoft.com/office/drawing/2014/main" id="{98182AC0-A20E-4699-89A4-51EB97F37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9376" y="6133778"/>
            <a:ext cx="1079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2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32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091B80A-C4BD-48BB-90C4-150ED0D226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94" y="2383098"/>
            <a:ext cx="2774057" cy="277405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141D28B-1ECF-493D-95CD-D3CAB96DB7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3304" y="883469"/>
            <a:ext cx="2999259" cy="299925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9D46FD7-1A75-459E-9F1C-A425E1159F4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74" y="4499276"/>
            <a:ext cx="2106803" cy="215069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BC2C51A-A1E2-4B8D-AC60-F398B32941A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659" y="0"/>
            <a:ext cx="2232696" cy="227316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437D088-B402-4525-99DD-0D504C7BF37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018" y="-5967"/>
            <a:ext cx="2232696" cy="226740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F0AFD4A4-F4F6-4B77-9232-49F8B1E64AC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4216366"/>
            <a:ext cx="2423160" cy="2424684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92B3B5C7-4829-450D-A759-91BF4473C70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146" y="1499349"/>
            <a:ext cx="2584305" cy="2605276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574781B7-58DC-463B-8DE4-73A6B272693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0572" y="3796778"/>
            <a:ext cx="2774058" cy="2851164"/>
          </a:xfrm>
          <a:prstGeom prst="rect">
            <a:avLst/>
          </a:prstGeom>
        </p:spPr>
      </p:pic>
    </p:spTree>
  </p:cSld>
  <p:clrMapOvr>
    <a:masterClrMapping/>
  </p:clrMapOvr>
  <p:transition>
    <p:blinds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4">
            <a:extLst>
              <a:ext uri="{FF2B5EF4-FFF2-40B4-BE49-F238E27FC236}">
                <a16:creationId xmlns:a16="http://schemas.microsoft.com/office/drawing/2014/main" id="{D72B3BA1-7484-404A-A66C-68160931E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>
              <a:latin typeface="Arial" panose="020B0604020202020204" pitchFamily="34" charset="0"/>
            </a:endParaRPr>
          </a:p>
        </p:txBody>
      </p:sp>
      <p:sp>
        <p:nvSpPr>
          <p:cNvPr id="71683" name="Text Box 9">
            <a:extLst>
              <a:ext uri="{FF2B5EF4-FFF2-40B4-BE49-F238E27FC236}">
                <a16:creationId xmlns:a16="http://schemas.microsoft.com/office/drawing/2014/main" id="{D96BCE07-42E2-426C-AD42-76193E668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0621" y="6417790"/>
            <a:ext cx="455947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800" b="1" dirty="0"/>
              <a:t>33</a:t>
            </a:r>
          </a:p>
        </p:txBody>
      </p:sp>
      <p:sp>
        <p:nvSpPr>
          <p:cNvPr id="71695" name="Rectangle 41">
            <a:extLst>
              <a:ext uri="{FF2B5EF4-FFF2-40B4-BE49-F238E27FC236}">
                <a16:creationId xmlns:a16="http://schemas.microsoft.com/office/drawing/2014/main" id="{57AF4E8A-1838-4790-8D64-4E3A2C9CD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0"/>
            <a:ext cx="2916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400" b="1">
                <a:solidFill>
                  <a:schemeClr val="bg1"/>
                </a:solidFill>
                <a:latin typeface="Arial" panose="020B0604020202020204" pitchFamily="34" charset="0"/>
              </a:rPr>
              <a:t>Projektbereich: Innenmarketing</a:t>
            </a:r>
          </a:p>
        </p:txBody>
      </p:sp>
      <p:pic>
        <p:nvPicPr>
          <p:cNvPr id="71681" name="Grafik 71680">
            <a:extLst>
              <a:ext uri="{FF2B5EF4-FFF2-40B4-BE49-F238E27FC236}">
                <a16:creationId xmlns:a16="http://schemas.microsoft.com/office/drawing/2014/main" id="{9F948850-A046-4017-A495-E607491D5C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450212"/>
            <a:ext cx="2208773" cy="31055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1702" name="Textfeld 71701">
            <a:extLst>
              <a:ext uri="{FF2B5EF4-FFF2-40B4-BE49-F238E27FC236}">
                <a16:creationId xmlns:a16="http://schemas.microsoft.com/office/drawing/2014/main" id="{2DB3DC8F-86BD-4E63-8F5B-8A1F5E2F1522}"/>
              </a:ext>
            </a:extLst>
          </p:cNvPr>
          <p:cNvSpPr txBox="1"/>
          <p:nvPr/>
        </p:nvSpPr>
        <p:spPr>
          <a:xfrm>
            <a:off x="4713030" y="3662788"/>
            <a:ext cx="15245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Ein Ausschnitt aus der Plakat-produktion 2020/21</a:t>
            </a:r>
          </a:p>
        </p:txBody>
      </p:sp>
      <p:pic>
        <p:nvPicPr>
          <p:cNvPr id="20" name="Grafik 31">
            <a:extLst>
              <a:ext uri="{FF2B5EF4-FFF2-40B4-BE49-F238E27FC236}">
                <a16:creationId xmlns:a16="http://schemas.microsoft.com/office/drawing/2014/main" id="{D0D60C09-9A61-4841-9856-1F305CDA6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9027" y="4614613"/>
            <a:ext cx="1511342" cy="21065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FAB8BC1-6D5D-4B03-B877-FA4CEEE0BF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4237" y="418550"/>
            <a:ext cx="2180547" cy="31055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0A48CCE-3E10-40DF-92CA-FDF72FE3796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540" y="3615617"/>
            <a:ext cx="2206550" cy="3142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AA60D84-C2E5-4524-AD89-45FCAF93A06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158" y="431559"/>
            <a:ext cx="2067229" cy="3069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D2E35F1-3B7A-4392-B788-FC2DD30797A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49" y="3615617"/>
            <a:ext cx="2183432" cy="31055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ED7CA23D-95EE-4A65-B37E-DD2F1ABAA7B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765" y="3630404"/>
            <a:ext cx="2180547" cy="31034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D7CA489-F24F-4473-8DF4-076FA28DA66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1168" y="419702"/>
            <a:ext cx="2142098" cy="3069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blinds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2BB0C55E-1875-45C2-A536-BECC14F55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>
              <a:latin typeface="Arial" panose="020B0604020202020204" pitchFamily="34" charset="0"/>
            </a:endParaRPr>
          </a:p>
        </p:txBody>
      </p:sp>
      <p:pic>
        <p:nvPicPr>
          <p:cNvPr id="77827" name="Picture 3">
            <a:extLst>
              <a:ext uri="{FF2B5EF4-FFF2-40B4-BE49-F238E27FC236}">
                <a16:creationId xmlns:a16="http://schemas.microsoft.com/office/drawing/2014/main" id="{678A2EBE-7D77-4CAB-91B5-1B61C79EB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388" y="152400"/>
            <a:ext cx="178593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Grafik 19">
            <a:extLst>
              <a:ext uri="{FF2B5EF4-FFF2-40B4-BE49-F238E27FC236}">
                <a16:creationId xmlns:a16="http://schemas.microsoft.com/office/drawing/2014/main" id="{D93DB407-14CE-4DDA-BF4D-261638B049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763" y="2533650"/>
            <a:ext cx="132715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0" name="Grafik 47">
            <a:extLst>
              <a:ext uri="{FF2B5EF4-FFF2-40B4-BE49-F238E27FC236}">
                <a16:creationId xmlns:a16="http://schemas.microsoft.com/office/drawing/2014/main" id="{023D083D-FDCF-4546-B06E-6FA7923E02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2692" y="1079500"/>
            <a:ext cx="144585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44" name="Textfeld 88">
            <a:extLst>
              <a:ext uri="{FF2B5EF4-FFF2-40B4-BE49-F238E27FC236}">
                <a16:creationId xmlns:a16="http://schemas.microsoft.com/office/drawing/2014/main" id="{9A3CB529-2866-4910-AC1A-B404F55BB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14" y="494383"/>
            <a:ext cx="72349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 dirty="0">
                <a:latin typeface="Arial" panose="020B0604020202020204" pitchFamily="34" charset="0"/>
              </a:rPr>
              <a:t>Aktuelle Veranstaltungen werden auf der Startseite präsentiert.</a:t>
            </a:r>
          </a:p>
        </p:txBody>
      </p:sp>
      <p:sp>
        <p:nvSpPr>
          <p:cNvPr id="77854" name="Rectangle 41">
            <a:extLst>
              <a:ext uri="{FF2B5EF4-FFF2-40B4-BE49-F238E27FC236}">
                <a16:creationId xmlns:a16="http://schemas.microsoft.com/office/drawing/2014/main" id="{096D0AB4-3945-4036-A4BC-8509BB150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0"/>
            <a:ext cx="3054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400" b="1">
                <a:solidFill>
                  <a:schemeClr val="bg1"/>
                </a:solidFill>
                <a:latin typeface="Arial" panose="020B0604020202020204" pitchFamily="34" charset="0"/>
              </a:rPr>
              <a:t>Projektbereich: Innenmarketing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C0B0E40-3659-495D-B856-844ADD93E9C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30" y="1112838"/>
            <a:ext cx="1301384" cy="133775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75106D2-80C5-4990-8132-DAAE73B1F2E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1060" y="2532749"/>
            <a:ext cx="1404566" cy="1381871"/>
          </a:xfrm>
          <a:prstGeom prst="rect">
            <a:avLst/>
          </a:prstGeom>
        </p:spPr>
      </p:pic>
      <p:pic>
        <p:nvPicPr>
          <p:cNvPr id="77843" name="Grafik 77842">
            <a:extLst>
              <a:ext uri="{FF2B5EF4-FFF2-40B4-BE49-F238E27FC236}">
                <a16:creationId xmlns:a16="http://schemas.microsoft.com/office/drawing/2014/main" id="{B2627695-21E5-4494-A0BB-E9F253CAFA4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8562" y="1098323"/>
            <a:ext cx="1407810" cy="1349375"/>
          </a:xfrm>
          <a:prstGeom prst="rect">
            <a:avLst/>
          </a:prstGeom>
        </p:spPr>
      </p:pic>
      <p:sp>
        <p:nvSpPr>
          <p:cNvPr id="77855" name="Text Box 16">
            <a:extLst>
              <a:ext uri="{FF2B5EF4-FFF2-40B4-BE49-F238E27FC236}">
                <a16:creationId xmlns:a16="http://schemas.microsoft.com/office/drawing/2014/main" id="{A24F8E36-5C68-4C7C-8B74-BD6CD6D2D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1768" y="6211369"/>
            <a:ext cx="609600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800" b="1" dirty="0"/>
              <a:t>34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5DC4BB-32C3-43D8-A552-EB0C008EEDC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900" y="2532750"/>
            <a:ext cx="1355749" cy="135574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EEADB1C-B7D1-44E6-B333-8E9135A85B7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650" y="1085367"/>
            <a:ext cx="1335845" cy="133584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6853057-CA16-4B3F-B224-E7A87251A02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795" y="2520283"/>
            <a:ext cx="1298555" cy="134051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EB10C25-D1AC-49E6-A8C7-69EBFB97A18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921" y="1118985"/>
            <a:ext cx="1347492" cy="134749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312543B-288F-4176-B74C-3F1C3B0C9B0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485" y="1112838"/>
            <a:ext cx="1282865" cy="1319058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2401F71A-BAA0-4C36-8B6E-036D7DA9705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4232" y="2506081"/>
            <a:ext cx="1407811" cy="140854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3A106EFE-6E0B-4D89-8343-35A934E0C9B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649" y="2535765"/>
            <a:ext cx="1370563" cy="1370563"/>
          </a:xfrm>
          <a:prstGeom prst="rect">
            <a:avLst/>
          </a:prstGeom>
        </p:spPr>
      </p:pic>
      <p:pic>
        <p:nvPicPr>
          <p:cNvPr id="77828" name="Grafik 77827">
            <a:extLst>
              <a:ext uri="{FF2B5EF4-FFF2-40B4-BE49-F238E27FC236}">
                <a16:creationId xmlns:a16="http://schemas.microsoft.com/office/drawing/2014/main" id="{C42B5D53-6D30-4C9F-A582-17F19032A1F3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29" y="3943853"/>
            <a:ext cx="1301384" cy="1301383"/>
          </a:xfrm>
          <a:prstGeom prst="rect">
            <a:avLst/>
          </a:prstGeom>
        </p:spPr>
      </p:pic>
      <p:pic>
        <p:nvPicPr>
          <p:cNvPr id="77832" name="Grafik 77831">
            <a:extLst>
              <a:ext uri="{FF2B5EF4-FFF2-40B4-BE49-F238E27FC236}">
                <a16:creationId xmlns:a16="http://schemas.microsoft.com/office/drawing/2014/main" id="{A01DAAC9-7C33-4FA5-A6FD-6C705CBB350E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129" y="3906328"/>
            <a:ext cx="1285221" cy="1338908"/>
          </a:xfrm>
          <a:prstGeom prst="rect">
            <a:avLst/>
          </a:prstGeom>
        </p:spPr>
      </p:pic>
      <p:pic>
        <p:nvPicPr>
          <p:cNvPr id="77835" name="Grafik 77834">
            <a:extLst>
              <a:ext uri="{FF2B5EF4-FFF2-40B4-BE49-F238E27FC236}">
                <a16:creationId xmlns:a16="http://schemas.microsoft.com/office/drawing/2014/main" id="{D4111816-3D0C-47B4-BE0D-473E3E083C39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6350" y="4132835"/>
            <a:ext cx="1493162" cy="1112401"/>
          </a:xfrm>
          <a:prstGeom prst="rect">
            <a:avLst/>
          </a:prstGeom>
        </p:spPr>
      </p:pic>
      <p:pic>
        <p:nvPicPr>
          <p:cNvPr id="77838" name="Grafik 77837">
            <a:extLst>
              <a:ext uri="{FF2B5EF4-FFF2-40B4-BE49-F238E27FC236}">
                <a16:creationId xmlns:a16="http://schemas.microsoft.com/office/drawing/2014/main" id="{DDCB7907-6854-4165-8AAF-D3326AD0B7D5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8595" y="4003471"/>
            <a:ext cx="1359954" cy="1813272"/>
          </a:xfrm>
          <a:prstGeom prst="rect">
            <a:avLst/>
          </a:prstGeom>
        </p:spPr>
      </p:pic>
      <p:pic>
        <p:nvPicPr>
          <p:cNvPr id="77842" name="Grafik 77841">
            <a:extLst>
              <a:ext uri="{FF2B5EF4-FFF2-40B4-BE49-F238E27FC236}">
                <a16:creationId xmlns:a16="http://schemas.microsoft.com/office/drawing/2014/main" id="{1BADFAF1-6940-486F-BA56-93A997A0E65D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652" y="5328289"/>
            <a:ext cx="1307629" cy="1327150"/>
          </a:xfrm>
          <a:prstGeom prst="rect">
            <a:avLst/>
          </a:prstGeom>
        </p:spPr>
      </p:pic>
      <p:pic>
        <p:nvPicPr>
          <p:cNvPr id="77851" name="Grafik 77850">
            <a:extLst>
              <a:ext uri="{FF2B5EF4-FFF2-40B4-BE49-F238E27FC236}">
                <a16:creationId xmlns:a16="http://schemas.microsoft.com/office/drawing/2014/main" id="{98CE11B3-22FA-4E72-8BA1-4A4E94AD3B02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1060" y="3995335"/>
            <a:ext cx="1425923" cy="1285456"/>
          </a:xfrm>
          <a:prstGeom prst="rect">
            <a:avLst/>
          </a:prstGeom>
        </p:spPr>
      </p:pic>
      <p:pic>
        <p:nvPicPr>
          <p:cNvPr id="77858" name="Grafik 77857">
            <a:extLst>
              <a:ext uri="{FF2B5EF4-FFF2-40B4-BE49-F238E27FC236}">
                <a16:creationId xmlns:a16="http://schemas.microsoft.com/office/drawing/2014/main" id="{3ABE4853-2D59-4912-8C44-CE324BDDACE9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130" y="5305361"/>
            <a:ext cx="1340472" cy="1340472"/>
          </a:xfrm>
          <a:prstGeom prst="rect">
            <a:avLst/>
          </a:prstGeom>
        </p:spPr>
      </p:pic>
      <p:pic>
        <p:nvPicPr>
          <p:cNvPr id="77862" name="Grafik 77861">
            <a:extLst>
              <a:ext uri="{FF2B5EF4-FFF2-40B4-BE49-F238E27FC236}">
                <a16:creationId xmlns:a16="http://schemas.microsoft.com/office/drawing/2014/main" id="{B5A329F3-C16A-446D-A944-87C8C5D77BAF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9452" y="5316059"/>
            <a:ext cx="1335198" cy="1335198"/>
          </a:xfrm>
          <a:prstGeom prst="rect">
            <a:avLst/>
          </a:prstGeom>
        </p:spPr>
      </p:pic>
      <p:pic>
        <p:nvPicPr>
          <p:cNvPr id="77864" name="Grafik 77863">
            <a:extLst>
              <a:ext uri="{FF2B5EF4-FFF2-40B4-BE49-F238E27FC236}">
                <a16:creationId xmlns:a16="http://schemas.microsoft.com/office/drawing/2014/main" id="{AFF4D205-D7BD-4C63-9AEA-8CE37C1DC432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131" y="5340929"/>
            <a:ext cx="1371495" cy="1371495"/>
          </a:xfrm>
          <a:prstGeom prst="rect">
            <a:avLst/>
          </a:prstGeom>
        </p:spPr>
      </p:pic>
      <p:pic>
        <p:nvPicPr>
          <p:cNvPr id="77866" name="Grafik 77865">
            <a:extLst>
              <a:ext uri="{FF2B5EF4-FFF2-40B4-BE49-F238E27FC236}">
                <a16:creationId xmlns:a16="http://schemas.microsoft.com/office/drawing/2014/main" id="{332B8BE4-72D7-4DF7-B6BD-BB11A86BC978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6262" y="5325784"/>
            <a:ext cx="1437299" cy="1371495"/>
          </a:xfrm>
          <a:prstGeom prst="rect">
            <a:avLst/>
          </a:prstGeom>
        </p:spPr>
      </p:pic>
      <p:pic>
        <p:nvPicPr>
          <p:cNvPr id="77868" name="Grafik 77867">
            <a:extLst>
              <a:ext uri="{FF2B5EF4-FFF2-40B4-BE49-F238E27FC236}">
                <a16:creationId xmlns:a16="http://schemas.microsoft.com/office/drawing/2014/main" id="{F63ABE0A-5E64-4293-84AD-F2CDBAFA904E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3046" y="3989946"/>
            <a:ext cx="1400514" cy="1261341"/>
          </a:xfrm>
          <a:prstGeom prst="rect">
            <a:avLst/>
          </a:prstGeom>
        </p:spPr>
      </p:pic>
    </p:spTree>
  </p:cSld>
  <p:clrMapOvr>
    <a:masterClrMapping/>
  </p:clrMapOvr>
  <p:transition>
    <p:blinds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BABD61DE-E86F-49BF-B165-1D64C44D3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>
              <a:latin typeface="Arial" panose="020B0604020202020204" pitchFamily="34" charset="0"/>
            </a:endParaRPr>
          </a:p>
        </p:txBody>
      </p:sp>
      <p:pic>
        <p:nvPicPr>
          <p:cNvPr id="75779" name="Picture 3">
            <a:extLst>
              <a:ext uri="{FF2B5EF4-FFF2-40B4-BE49-F238E27FC236}">
                <a16:creationId xmlns:a16="http://schemas.microsoft.com/office/drawing/2014/main" id="{4A4CC149-38BC-49A3-A388-2C06AAF2B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388" y="152400"/>
            <a:ext cx="178593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 Box 7">
            <a:extLst>
              <a:ext uri="{FF2B5EF4-FFF2-40B4-BE49-F238E27FC236}">
                <a16:creationId xmlns:a16="http://schemas.microsoft.com/office/drawing/2014/main" id="{37F68BF5-71B4-40A0-A194-20C353068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8952" y="314325"/>
            <a:ext cx="261176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600" b="1" dirty="0">
                <a:latin typeface="Arial" panose="020B0604020202020204" pitchFamily="34" charset="0"/>
              </a:rPr>
              <a:t>Unsere Homepage ist immer aktuell.</a:t>
            </a:r>
          </a:p>
        </p:txBody>
      </p:sp>
      <p:sp>
        <p:nvSpPr>
          <p:cNvPr id="75781" name="Text Box 8">
            <a:extLst>
              <a:ext uri="{FF2B5EF4-FFF2-40B4-BE49-F238E27FC236}">
                <a16:creationId xmlns:a16="http://schemas.microsoft.com/office/drawing/2014/main" id="{C65EF4C7-2F85-4EF2-AE19-EDA466560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327775"/>
            <a:ext cx="609600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800" b="1" dirty="0">
                <a:solidFill>
                  <a:schemeClr val="bg1">
                    <a:lumMod val="75000"/>
                  </a:schemeClr>
                </a:solidFill>
              </a:rPr>
              <a:t>35</a:t>
            </a:r>
          </a:p>
        </p:txBody>
      </p:sp>
      <p:sp>
        <p:nvSpPr>
          <p:cNvPr id="75785" name="Textfeld 7">
            <a:extLst>
              <a:ext uri="{FF2B5EF4-FFF2-40B4-BE49-F238E27FC236}">
                <a16:creationId xmlns:a16="http://schemas.microsoft.com/office/drawing/2014/main" id="{F1B1B8AA-CFBB-4204-9134-C25640E1E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3784" y="1022040"/>
            <a:ext cx="46265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 dirty="0">
                <a:latin typeface="Arial" panose="020B0604020202020204" pitchFamily="34" charset="0"/>
              </a:rPr>
              <a:t>Die Stadt Drolshagen verlinkt auf unseren Veranstaltungskalender.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69F01E3-093E-45B0-B39B-2F3BDDABBA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0" y="152400"/>
            <a:ext cx="4215833" cy="364502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1DD0E7C-9D9A-4FD0-AEF5-C52B14DD17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2787032"/>
            <a:ext cx="4405091" cy="38018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858DF91-A049-4A5D-9883-090994B3F18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3122" y="1555605"/>
            <a:ext cx="2933751" cy="256490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E6ED628-C4E2-4055-8618-07D2AC4E3E9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9909" y="1974912"/>
            <a:ext cx="1987747" cy="46531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842DF3E-0054-4D8C-A90F-9E7B460D97D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4972" y="4266977"/>
            <a:ext cx="2763985" cy="2408198"/>
          </a:xfrm>
          <a:prstGeom prst="rect">
            <a:avLst/>
          </a:prstGeom>
        </p:spPr>
      </p:pic>
    </p:spTree>
  </p:cSld>
  <p:clrMapOvr>
    <a:masterClrMapping/>
  </p:clrMapOvr>
  <p:transition>
    <p:blinds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F198CC2-764E-4C0C-B462-17639B207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>
              <a:latin typeface="Arial" panose="020B0604020202020204" pitchFamily="34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2B833BF-0E73-42DB-B6C9-BF00DE788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388" y="152400"/>
            <a:ext cx="178593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48F822A3-845A-4D6C-ACA1-8A705835D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11780"/>
            <a:ext cx="9144000" cy="4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C988B500-4279-499C-ADC3-383A8532C944}"/>
              </a:ext>
            </a:extLst>
          </p:cNvPr>
          <p:cNvSpPr txBox="1"/>
          <p:nvPr/>
        </p:nvSpPr>
        <p:spPr>
          <a:xfrm>
            <a:off x="251520" y="620688"/>
            <a:ext cx="4968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Projektentwurf: Digitales „Schwarzes Brett“</a:t>
            </a:r>
            <a:endParaRPr lang="de-DE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AF5D8D1-EE4C-4DE1-AA04-C7E92285E04A}"/>
              </a:ext>
            </a:extLst>
          </p:cNvPr>
          <p:cNvSpPr txBox="1"/>
          <p:nvPr/>
        </p:nvSpPr>
        <p:spPr>
          <a:xfrm>
            <a:off x="5148064" y="1052736"/>
            <a:ext cx="3802261" cy="1659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Ein Forum für den Austausch von Ideen</a:t>
            </a:r>
          </a:p>
          <a:p>
            <a:endParaRPr lang="de-DE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Ein Schwarzes Brett</a:t>
            </a:r>
            <a:r>
              <a:rPr lang="de-DE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hat dabei eine Schlüsselfunktion: Mitglieder sollen sich untereinander austauschen. Dort sollen sich Mitspieler für eine Idee und ein Projektleiter finden – ohne Einwirken des Vorstandes.</a:t>
            </a:r>
            <a:endParaRPr lang="de-DE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665E18EE-1C48-4575-998C-178099F894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404" y="1567485"/>
            <a:ext cx="2374392" cy="2005584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5816232B-85B2-4651-9309-828ABE4322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425" y="1535175"/>
            <a:ext cx="2374392" cy="2005584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AE6FEA61-705D-47BD-A6C6-4A9A70EBBF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31848">
            <a:off x="3002489" y="3799460"/>
            <a:ext cx="2374392" cy="200558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191B0730-FF4B-4E26-97B4-53B01D21E3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1773" y="2632539"/>
            <a:ext cx="2374392" cy="2005584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EB50686E-4028-4A30-B183-2CB0586E07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2964" y="4700016"/>
            <a:ext cx="2374392" cy="2005584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188D99CF-E521-4E0B-B489-3D48EF6D7658}"/>
              </a:ext>
            </a:extLst>
          </p:cNvPr>
          <p:cNvSpPr txBox="1"/>
          <p:nvPr/>
        </p:nvSpPr>
        <p:spPr>
          <a:xfrm>
            <a:off x="6732240" y="3488274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/>
              <a:t>IDEE!!</a:t>
            </a:r>
            <a:endParaRPr lang="de-DE" sz="2800" b="1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3F8FA511-E98E-4277-B396-1A46F469237E}"/>
              </a:ext>
            </a:extLst>
          </p:cNvPr>
          <p:cNvSpPr txBox="1"/>
          <p:nvPr/>
        </p:nvSpPr>
        <p:spPr>
          <a:xfrm>
            <a:off x="2930539" y="2345320"/>
            <a:ext cx="1976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PLANUNG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E9C62CB2-F5D7-4829-B6DC-963E884EE33D}"/>
              </a:ext>
            </a:extLst>
          </p:cNvPr>
          <p:cNvSpPr txBox="1"/>
          <p:nvPr/>
        </p:nvSpPr>
        <p:spPr>
          <a:xfrm>
            <a:off x="740197" y="2485608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/>
              <a:t>IDEE!!</a:t>
            </a:r>
            <a:endParaRPr lang="de-DE" sz="2800" b="1" dirty="0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ECCD414E-652D-4662-A666-DE0597AC25EF}"/>
              </a:ext>
            </a:extLst>
          </p:cNvPr>
          <p:cNvSpPr txBox="1"/>
          <p:nvPr/>
        </p:nvSpPr>
        <p:spPr>
          <a:xfrm>
            <a:off x="5953300" y="5591315"/>
            <a:ext cx="1976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PLANUNG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36E44223-5AB4-4168-B5B0-B233C3BDC1E9}"/>
              </a:ext>
            </a:extLst>
          </p:cNvPr>
          <p:cNvSpPr txBox="1"/>
          <p:nvPr/>
        </p:nvSpPr>
        <p:spPr>
          <a:xfrm rot="20635777">
            <a:off x="3149347" y="4507031"/>
            <a:ext cx="19845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REALISIE-RUNG</a:t>
            </a: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55301345-BB22-4F89-BB3B-1BF53C2700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7598" y="2904129"/>
            <a:ext cx="1434390" cy="715031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438FB32A-0CDB-4D39-A380-D66FE9F6BA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476005">
            <a:off x="7350920" y="4430473"/>
            <a:ext cx="1487033" cy="715031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3E8216DD-2624-491A-9C8B-E27D4B4CAA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252999">
            <a:off x="4423300" y="5447749"/>
            <a:ext cx="1487033" cy="715031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E45EE892-0A0B-4652-B1BB-74B25832B6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38751">
            <a:off x="361405" y="3956041"/>
            <a:ext cx="2374392" cy="2005584"/>
          </a:xfrm>
          <a:prstGeom prst="rect">
            <a:avLst/>
          </a:prstGeom>
        </p:spPr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C0D268BA-1294-4AFC-BB7D-87C9D38B610B}"/>
              </a:ext>
            </a:extLst>
          </p:cNvPr>
          <p:cNvSpPr txBox="1"/>
          <p:nvPr/>
        </p:nvSpPr>
        <p:spPr>
          <a:xfrm rot="959308">
            <a:off x="411015" y="4630518"/>
            <a:ext cx="20710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REALISIE-RUNG</a:t>
            </a:r>
          </a:p>
        </p:txBody>
      </p:sp>
      <p:pic>
        <p:nvPicPr>
          <p:cNvPr id="44" name="Grafik 43">
            <a:extLst>
              <a:ext uri="{FF2B5EF4-FFF2-40B4-BE49-F238E27FC236}">
                <a16:creationId xmlns:a16="http://schemas.microsoft.com/office/drawing/2014/main" id="{A2AFE5AA-E92D-4AC2-9BA4-6901C38F416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476005">
            <a:off x="2410610" y="3536505"/>
            <a:ext cx="1487033" cy="715031"/>
          </a:xfrm>
          <a:prstGeom prst="rect">
            <a:avLst/>
          </a:prstGeom>
        </p:spPr>
      </p:pic>
      <p:sp>
        <p:nvSpPr>
          <p:cNvPr id="46" name="Textfeld 45">
            <a:extLst>
              <a:ext uri="{FF2B5EF4-FFF2-40B4-BE49-F238E27FC236}">
                <a16:creationId xmlns:a16="http://schemas.microsoft.com/office/drawing/2014/main" id="{3AF8F518-6395-492F-A323-0436012CD06B}"/>
              </a:ext>
            </a:extLst>
          </p:cNvPr>
          <p:cNvSpPr txBox="1"/>
          <p:nvPr/>
        </p:nvSpPr>
        <p:spPr>
          <a:xfrm>
            <a:off x="8146430" y="6160814"/>
            <a:ext cx="7297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de-DE" altLang="de-DE" sz="2800" b="1" dirty="0"/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4110124073"/>
      </p:ext>
    </p:extLst>
  </p:cSld>
  <p:clrMapOvr>
    <a:masterClrMapping/>
  </p:clrMapOvr>
  <p:transition>
    <p:blinds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E8E71E86-4DBD-4F89-820A-D9D877207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>
              <a:latin typeface="Arial" panose="020B0604020202020204" pitchFamily="34" charset="0"/>
            </a:endParaRPr>
          </a:p>
        </p:txBody>
      </p:sp>
      <p:pic>
        <p:nvPicPr>
          <p:cNvPr id="79875" name="Picture 3">
            <a:extLst>
              <a:ext uri="{FF2B5EF4-FFF2-40B4-BE49-F238E27FC236}">
                <a16:creationId xmlns:a16="http://schemas.microsoft.com/office/drawing/2014/main" id="{93E1021B-94C5-4F84-9BBF-6B6D45AA1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152400"/>
            <a:ext cx="19399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Rectangle 4">
            <a:extLst>
              <a:ext uri="{FF2B5EF4-FFF2-40B4-BE49-F238E27FC236}">
                <a16:creationId xmlns:a16="http://schemas.microsoft.com/office/drawing/2014/main" id="{D8B9F741-2113-44C1-B375-980C3BED8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0"/>
            <a:ext cx="33067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400" b="1">
                <a:solidFill>
                  <a:schemeClr val="bg1"/>
                </a:solidFill>
                <a:latin typeface="Arial" panose="020B0604020202020204" pitchFamily="34" charset="0"/>
              </a:rPr>
              <a:t>Projektbereich: Marktkommunikation</a:t>
            </a:r>
          </a:p>
        </p:txBody>
      </p:sp>
      <p:sp>
        <p:nvSpPr>
          <p:cNvPr id="79879" name="Rechteck 2">
            <a:extLst>
              <a:ext uri="{FF2B5EF4-FFF2-40B4-BE49-F238E27FC236}">
                <a16:creationId xmlns:a16="http://schemas.microsoft.com/office/drawing/2014/main" id="{DB36C7B2-5634-4AD7-8825-1F080C87F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5373688"/>
            <a:ext cx="20875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>
              <a:latin typeface="Arial" panose="020B0604020202020204" pitchFamily="34" charset="0"/>
            </a:endParaRPr>
          </a:p>
        </p:txBody>
      </p:sp>
      <p:sp>
        <p:nvSpPr>
          <p:cNvPr id="79882" name="Rechteck 7">
            <a:extLst>
              <a:ext uri="{FF2B5EF4-FFF2-40B4-BE49-F238E27FC236}">
                <a16:creationId xmlns:a16="http://schemas.microsoft.com/office/drawing/2014/main" id="{BDBB9D1F-3E17-4022-980D-969C90439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333375"/>
            <a:ext cx="1008062" cy="2838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>
              <a:latin typeface="Arial" panose="020B0604020202020204" pitchFamily="34" charset="0"/>
            </a:endParaRPr>
          </a:p>
        </p:txBody>
      </p:sp>
      <p:sp>
        <p:nvSpPr>
          <p:cNvPr id="79883" name="Textfeld 8">
            <a:extLst>
              <a:ext uri="{FF2B5EF4-FFF2-40B4-BE49-F238E27FC236}">
                <a16:creationId xmlns:a16="http://schemas.microsoft.com/office/drawing/2014/main" id="{90116182-B337-4171-A2DA-804158C44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0513" y="422275"/>
            <a:ext cx="161925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b="1">
                <a:latin typeface="Arial" panose="020B0604020202020204" pitchFamily="34" charset="0"/>
              </a:rPr>
              <a:t>Drolshagen Marketing e.V. auf Facebook</a:t>
            </a:r>
            <a:endParaRPr lang="de-DE" altLang="de-DE" sz="16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1400">
              <a:latin typeface="Arial" panose="020B0604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033E11E-03A6-4DC2-9B46-1E5FA08490B1}"/>
              </a:ext>
            </a:extLst>
          </p:cNvPr>
          <p:cNvSpPr/>
          <p:nvPr/>
        </p:nvSpPr>
        <p:spPr bwMode="auto">
          <a:xfrm>
            <a:off x="8698869" y="3122241"/>
            <a:ext cx="467543" cy="5760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F7CD84B-F83A-48BD-81A3-965CB4635460}"/>
              </a:ext>
            </a:extLst>
          </p:cNvPr>
          <p:cNvSpPr txBox="1"/>
          <p:nvPr/>
        </p:nvSpPr>
        <p:spPr>
          <a:xfrm>
            <a:off x="35532" y="525387"/>
            <a:ext cx="4437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Stand 7.10.2021</a:t>
            </a:r>
          </a:p>
          <a:p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1CB20BE-74D6-4066-AAA2-641CB6D28C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83" y="986692"/>
            <a:ext cx="8937213" cy="3130449"/>
          </a:xfrm>
          <a:prstGeom prst="rect">
            <a:avLst/>
          </a:prstGeom>
        </p:spPr>
      </p:pic>
      <p:sp>
        <p:nvSpPr>
          <p:cNvPr id="24" name="Textfeld 9">
            <a:extLst>
              <a:ext uri="{FF2B5EF4-FFF2-40B4-BE49-F238E27FC236}">
                <a16:creationId xmlns:a16="http://schemas.microsoft.com/office/drawing/2014/main" id="{7F64533D-2A3A-4EFA-A940-4C690A5AF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1341438"/>
            <a:ext cx="347503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600" b="1" dirty="0">
                <a:solidFill>
                  <a:srgbClr val="FF0000"/>
                </a:solidFill>
                <a:latin typeface="Arial" panose="020B0604020202020204" pitchFamily="34" charset="0"/>
              </a:rPr>
              <a:t>Mehr als 922 X „Gefällt mir“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de-DE" altLang="de-DE" sz="1600" b="1" dirty="0">
                <a:solidFill>
                  <a:srgbClr val="FF0000"/>
                </a:solidFill>
                <a:latin typeface="Arial" panose="020B0604020202020204" pitchFamily="34" charset="0"/>
              </a:rPr>
              <a:t>Ca. </a:t>
            </a:r>
            <a:r>
              <a:rPr lang="de-DE" altLang="de-DE" sz="1600" b="1">
                <a:solidFill>
                  <a:srgbClr val="FF0000"/>
                </a:solidFill>
                <a:latin typeface="Arial" panose="020B0604020202020204" pitchFamily="34" charset="0"/>
              </a:rPr>
              <a:t>999 </a:t>
            </a:r>
            <a:r>
              <a:rPr lang="de-DE" altLang="de-DE" sz="1600" b="1" dirty="0">
                <a:solidFill>
                  <a:srgbClr val="FF0000"/>
                </a:solidFill>
                <a:latin typeface="Arial" panose="020B0604020202020204" pitchFamily="34" charset="0"/>
              </a:rPr>
              <a:t>Abonnenten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400" dirty="0">
              <a:latin typeface="Arial" panose="020B0604020202020204" pitchFamily="34" charset="0"/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C445F0BB-3BA8-46C0-B89F-5F6799C6442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83" y="4005064"/>
            <a:ext cx="4744490" cy="259956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0959A419-52CB-4628-B990-F132CA41756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6525" y="4005064"/>
            <a:ext cx="4238008" cy="2700536"/>
          </a:xfrm>
          <a:prstGeom prst="rect">
            <a:avLst/>
          </a:prstGeom>
        </p:spPr>
      </p:pic>
      <p:sp>
        <p:nvSpPr>
          <p:cNvPr id="27" name="Text Box 11">
            <a:extLst>
              <a:ext uri="{FF2B5EF4-FFF2-40B4-BE49-F238E27FC236}">
                <a16:creationId xmlns:a16="http://schemas.microsoft.com/office/drawing/2014/main" id="{9D39ADCD-669B-49CD-8E55-6941CA44E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4933" y="6193457"/>
            <a:ext cx="6096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800" b="1" dirty="0">
                <a:solidFill>
                  <a:schemeClr val="bg1">
                    <a:lumMod val="65000"/>
                  </a:schemeClr>
                </a:solidFill>
              </a:rPr>
              <a:t>37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592BD18-936A-4161-AE02-000780274E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8638" y="422275"/>
            <a:ext cx="2533650" cy="952500"/>
          </a:xfrm>
          <a:prstGeom prst="rect">
            <a:avLst/>
          </a:prstGeom>
        </p:spPr>
      </p:pic>
    </p:spTree>
  </p:cSld>
  <p:clrMapOvr>
    <a:masterClrMapping/>
  </p:clrMapOvr>
  <p:transition>
    <p:blinds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Object 2">
            <a:extLst>
              <a:ext uri="{FF2B5EF4-FFF2-40B4-BE49-F238E27FC236}">
                <a16:creationId xmlns:a16="http://schemas.microsoft.com/office/drawing/2014/main" id="{41A0910E-333F-45D2-957D-C858E1DE5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73688"/>
            <a:ext cx="981551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Rectangle 3">
            <a:extLst>
              <a:ext uri="{FF2B5EF4-FFF2-40B4-BE49-F238E27FC236}">
                <a16:creationId xmlns:a16="http://schemas.microsoft.com/office/drawing/2014/main" id="{C02385FB-047D-4088-A5AB-2D9D96CDF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28600"/>
            <a:ext cx="670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 b="1">
                <a:latin typeface="Arial" panose="020B0604020202020204" pitchFamily="34" charset="0"/>
              </a:rPr>
              <a:t>„Weiche Standortfaktoren“</a:t>
            </a:r>
            <a:endParaRPr lang="de-DE" altLang="de-DE" b="1">
              <a:latin typeface="Arial" panose="020B0604020202020204" pitchFamily="34" charset="0"/>
            </a:endParaRPr>
          </a:p>
        </p:txBody>
      </p:sp>
      <p:sp>
        <p:nvSpPr>
          <p:cNvPr id="81924" name="Text Box 13">
            <a:extLst>
              <a:ext uri="{FF2B5EF4-FFF2-40B4-BE49-F238E27FC236}">
                <a16:creationId xmlns:a16="http://schemas.microsoft.com/office/drawing/2014/main" id="{C73FD424-C733-4374-ABA6-393A6CB10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200400"/>
            <a:ext cx="350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800" b="1">
                <a:latin typeface="Arial" panose="020B0604020202020204" pitchFamily="34" charset="0"/>
              </a:rPr>
              <a:t>Feste und Aktivitäten</a:t>
            </a:r>
            <a:endParaRPr lang="de-DE" altLang="de-DE" sz="1800"/>
          </a:p>
        </p:txBody>
      </p:sp>
      <p:sp>
        <p:nvSpPr>
          <p:cNvPr id="81925" name="Rectangle 18">
            <a:extLst>
              <a:ext uri="{FF2B5EF4-FFF2-40B4-BE49-F238E27FC236}">
                <a16:creationId xmlns:a16="http://schemas.microsoft.com/office/drawing/2014/main" id="{0047AC3D-6FBB-4D6E-B02A-E10B52BE7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6248400"/>
            <a:ext cx="2178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800" b="1">
                <a:latin typeface="Arial" panose="020B0604020202020204" pitchFamily="34" charset="0"/>
              </a:rPr>
              <a:t>Bildungsangebote</a:t>
            </a:r>
          </a:p>
        </p:txBody>
      </p:sp>
      <p:sp>
        <p:nvSpPr>
          <p:cNvPr id="81926" name="Rectangle 24">
            <a:extLst>
              <a:ext uri="{FF2B5EF4-FFF2-40B4-BE49-F238E27FC236}">
                <a16:creationId xmlns:a16="http://schemas.microsoft.com/office/drawing/2014/main" id="{82772F1A-F633-48D0-B14E-D655E38CD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200400"/>
            <a:ext cx="411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>
                <a:latin typeface="Arial" panose="020B0604020202020204" pitchFamily="34" charset="0"/>
              </a:rPr>
              <a:t>Kulturangebote</a:t>
            </a:r>
            <a:endParaRPr lang="de-DE" altLang="de-DE" sz="2400" b="1">
              <a:latin typeface="Arial" panose="020B0604020202020204" pitchFamily="34" charset="0"/>
            </a:endParaRPr>
          </a:p>
        </p:txBody>
      </p:sp>
      <p:pic>
        <p:nvPicPr>
          <p:cNvPr id="81927" name="Picture 29" descr="C:\Eigene Dateien\Daten\drolshagen\stadtmarketing\bikearena\Rad-Bilder\bild1.jpg">
            <a:extLst>
              <a:ext uri="{FF2B5EF4-FFF2-40B4-BE49-F238E27FC236}">
                <a16:creationId xmlns:a16="http://schemas.microsoft.com/office/drawing/2014/main" id="{1D6C63B8-7A25-428A-AC8F-C27FAEAC8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28194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8" name="Rectangle 31">
            <a:extLst>
              <a:ext uri="{FF2B5EF4-FFF2-40B4-BE49-F238E27FC236}">
                <a16:creationId xmlns:a16="http://schemas.microsoft.com/office/drawing/2014/main" id="{04F92879-6932-4F1D-9BB4-58DE41476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>
              <a:latin typeface="Arial" panose="020B0604020202020204" pitchFamily="34" charset="0"/>
            </a:endParaRPr>
          </a:p>
        </p:txBody>
      </p:sp>
      <p:sp>
        <p:nvSpPr>
          <p:cNvPr id="81929" name="Rectangle 32">
            <a:extLst>
              <a:ext uri="{FF2B5EF4-FFF2-40B4-BE49-F238E27FC236}">
                <a16:creationId xmlns:a16="http://schemas.microsoft.com/office/drawing/2014/main" id="{6AA4CA5C-0B39-4308-A9DC-9EBAF7761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48400"/>
            <a:ext cx="2000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>
                <a:latin typeface="Arial" panose="020B0604020202020204" pitchFamily="34" charset="0"/>
              </a:rPr>
              <a:t>Freizeitangebote</a:t>
            </a:r>
          </a:p>
        </p:txBody>
      </p:sp>
      <p:sp>
        <p:nvSpPr>
          <p:cNvPr id="81930" name="Rectangle 33">
            <a:extLst>
              <a:ext uri="{FF2B5EF4-FFF2-40B4-BE49-F238E27FC236}">
                <a16:creationId xmlns:a16="http://schemas.microsoft.com/office/drawing/2014/main" id="{E1ED9E69-6311-4641-BE18-EE2722758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325" y="765175"/>
            <a:ext cx="2740025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>
                <a:latin typeface="Arial" panose="020B0604020202020204" pitchFamily="34" charset="0"/>
              </a:rPr>
              <a:t>“Weiche Standortfaktoren (z.B. Kulturangebot, Freizeitmöglich-keiten und Bildungsangebot, die für die Anwerbung hoch qualifi-zierter Mitarbeiter entscheidend sein können) können nicht in die Kostenrechnung eines Unter-nehmens integriert werden, treten aber immer mehr bei der Standortwahl in Erscheinung. Im zunehmenden europäischen Wettbewerb der Regionen sehen sich Kommunen eines Lebens- oder Wirtschafts-raumes vor die Herausforderung gestellt, die eigenen attraktiven Standortfaktoren durch regions-weit abgestimmte Maßnahmen der Wirtschaftsförderung zu bewerben. Da die harten Stand-ortfaktoren in der Regel nicht oder nur in begrenztem Maße ihrer Beeinflussung unterliegen,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400">
                <a:latin typeface="Arial" panose="020B0604020202020204" pitchFamily="34" charset="0"/>
              </a:rPr>
              <a:t>konzentriert sich die Wirt-schaftsförderung in zunehmen-dem Maße auf die weichen Standortfaktoren.”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400">
                <a:latin typeface="Arial" panose="020B0604020202020204" pitchFamily="34" charset="0"/>
              </a:rPr>
              <a:t>(wikipedia)</a:t>
            </a:r>
            <a:endParaRPr lang="de-DE" altLang="de-DE" sz="2400"/>
          </a:p>
        </p:txBody>
      </p:sp>
      <p:pic>
        <p:nvPicPr>
          <p:cNvPr id="81931" name="Picture 34" descr="C:\Eigene Dateien\Daten\drolshagen\stadtmarketing\kinderwerk\Apresse2.jpg">
            <a:extLst>
              <a:ext uri="{FF2B5EF4-FFF2-40B4-BE49-F238E27FC236}">
                <a16:creationId xmlns:a16="http://schemas.microsoft.com/office/drawing/2014/main" id="{DDEB2C16-0AE8-429A-B810-CF4837EAC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3595688"/>
            <a:ext cx="3040063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3" name="Grafik 16" descr="IMG_6478.jpg">
            <a:extLst>
              <a:ext uri="{FF2B5EF4-FFF2-40B4-BE49-F238E27FC236}">
                <a16:creationId xmlns:a16="http://schemas.microsoft.com/office/drawing/2014/main" id="{D99D8B34-B863-46DE-A596-C14C261D32E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765175"/>
            <a:ext cx="3025775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4" name="Text Box 16">
            <a:extLst>
              <a:ext uri="{FF2B5EF4-FFF2-40B4-BE49-F238E27FC236}">
                <a16:creationId xmlns:a16="http://schemas.microsoft.com/office/drawing/2014/main" id="{1D0A3D0C-34B2-41F7-964B-2BD1365A5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1375" y="6303963"/>
            <a:ext cx="57785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800" b="1" dirty="0">
                <a:solidFill>
                  <a:schemeClr val="bg1">
                    <a:lumMod val="65000"/>
                  </a:schemeClr>
                </a:solidFill>
              </a:rPr>
              <a:t>38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055949E-5D53-4949-AD2A-36C9134639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620"/>
          <a:stretch/>
        </p:blipFill>
        <p:spPr>
          <a:xfrm>
            <a:off x="-72602" y="765175"/>
            <a:ext cx="2892002" cy="234791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7082F0C-1646-4B94-A23B-F6EF715EC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61532"/>
            <a:ext cx="1425997" cy="59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26498B7-7883-435E-97EC-D08802F64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5" name="Rectangle 39">
            <a:extLst>
              <a:ext uri="{FF2B5EF4-FFF2-40B4-BE49-F238E27FC236}">
                <a16:creationId xmlns:a16="http://schemas.microsoft.com/office/drawing/2014/main" id="{DAF589F3-66A5-44C6-8D62-33528B0EE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0"/>
            <a:ext cx="2701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400" b="1">
                <a:solidFill>
                  <a:schemeClr val="bg1"/>
                </a:solidFill>
                <a:latin typeface="Arial" panose="020B0604020202020204" pitchFamily="34" charset="0"/>
              </a:rPr>
              <a:t>Projektbereich: Tourismus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A5C589F-E860-4275-91FA-11AAB8DC9C4D}"/>
              </a:ext>
            </a:extLst>
          </p:cNvPr>
          <p:cNvSpPr txBox="1"/>
          <p:nvPr/>
        </p:nvSpPr>
        <p:spPr>
          <a:xfrm>
            <a:off x="8649337" y="6165851"/>
            <a:ext cx="433387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3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03FF23C-D729-446E-ADD1-8F5163EB6A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774" y="466065"/>
            <a:ext cx="2079350" cy="28736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042B824-BB68-4A8A-8617-E97C4F1143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539" y="779330"/>
            <a:ext cx="2310916" cy="25776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C7443B0B-9936-4625-9ECD-FE1FF5B54E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98" y="3501009"/>
            <a:ext cx="2760476" cy="30930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F684B6A4-B94E-4FA5-8B03-49DD58EACE1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16632"/>
            <a:ext cx="2766951" cy="3240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9D2BCC4C-F573-480B-8AFE-7D95C048F96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2157" y="3496176"/>
            <a:ext cx="2576298" cy="30901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D125DA45-0AED-4DE4-B291-70EB2BA102C0}"/>
              </a:ext>
            </a:extLst>
          </p:cNvPr>
          <p:cNvSpPr txBox="1"/>
          <p:nvPr/>
        </p:nvSpPr>
        <p:spPr>
          <a:xfrm>
            <a:off x="3373774" y="3573016"/>
            <a:ext cx="22063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Infoschilder betr. Entenfüttern,</a:t>
            </a:r>
          </a:p>
          <a:p>
            <a:r>
              <a:rPr lang="de-DE" dirty="0"/>
              <a:t>Wegeleitung auf </a:t>
            </a:r>
            <a:r>
              <a:rPr lang="de-DE" dirty="0" err="1"/>
              <a:t>Schlüsenlehrpfad</a:t>
            </a:r>
            <a:r>
              <a:rPr lang="de-DE" dirty="0"/>
              <a:t> und Agger-</a:t>
            </a:r>
            <a:r>
              <a:rPr lang="de-DE" dirty="0" err="1"/>
              <a:t>Bigge</a:t>
            </a:r>
            <a:r>
              <a:rPr lang="de-DE" dirty="0"/>
              <a:t>-Runde, sowie Infoschild für den Heimatverein betr. </a:t>
            </a:r>
            <a:r>
              <a:rPr lang="de-DE" dirty="0" err="1"/>
              <a:t>Rosebach</a:t>
            </a:r>
            <a:r>
              <a:rPr lang="de-DE" dirty="0"/>
              <a:t>.</a:t>
            </a:r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F290DCED-F57E-44A1-86D5-4A92753CE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4163" y="180418"/>
            <a:ext cx="13303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108048"/>
      </p:ext>
    </p:extLst>
  </p:cSld>
  <p:clrMapOvr>
    <a:masterClrMapping/>
  </p:clrMapOvr>
  <p:transition>
    <p:blinds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62AAF17-90D1-4617-85C1-118DFA56D2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151"/>
          <a:stretch/>
        </p:blipFill>
        <p:spPr>
          <a:xfrm>
            <a:off x="4793347" y="375713"/>
            <a:ext cx="4248471" cy="309634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77E92D3-09E2-4E28-B019-3B2DC601F0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703" y="3542970"/>
            <a:ext cx="2773115" cy="3697487"/>
          </a:xfrm>
          <a:prstGeom prst="rect">
            <a:avLst/>
          </a:prstGeom>
        </p:spPr>
      </p:pic>
      <p:sp>
        <p:nvSpPr>
          <p:cNvPr id="7" name="Rectangle 1027">
            <a:extLst>
              <a:ext uri="{FF2B5EF4-FFF2-40B4-BE49-F238E27FC236}">
                <a16:creationId xmlns:a16="http://schemas.microsoft.com/office/drawing/2014/main" id="{C029F7EE-2105-437C-BC38-076F2135A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>
              <a:latin typeface="Arial" panose="020B0604020202020204" pitchFamily="34" charset="0"/>
            </a:endParaRPr>
          </a:p>
        </p:txBody>
      </p:sp>
      <p:sp>
        <p:nvSpPr>
          <p:cNvPr id="8" name="Text Box 1028">
            <a:extLst>
              <a:ext uri="{FF2B5EF4-FFF2-40B4-BE49-F238E27FC236}">
                <a16:creationId xmlns:a16="http://schemas.microsoft.com/office/drawing/2014/main" id="{3B9668BF-C4D3-4575-A55D-D1344E10D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0003" y="-11334"/>
            <a:ext cx="33528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400" b="1" dirty="0">
                <a:solidFill>
                  <a:schemeClr val="bg1"/>
                </a:solidFill>
                <a:latin typeface="Arial" panose="020B0604020202020204" pitchFamily="34" charset="0"/>
              </a:rPr>
              <a:t>Projektbereich: Kinderwerkstatt</a:t>
            </a:r>
            <a:endParaRPr lang="de-DE" altLang="de-DE" sz="1400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de-DE" altLang="de-DE" sz="1400" b="1" dirty="0">
              <a:latin typeface="Arial" panose="020B0604020202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FAFA40F-5D6F-4CCB-BF78-5DD37FAD28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96" y="130484"/>
            <a:ext cx="4423204" cy="501998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D101AED-8183-4119-9D3E-2AD9629B7F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41" y="5224517"/>
            <a:ext cx="1357874" cy="132619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69C53AD-7004-4DA1-84A2-13732B00047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3566792"/>
            <a:ext cx="2152059" cy="3057963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690B72E9-AF3B-4662-8168-DC6C59828747}"/>
              </a:ext>
            </a:extLst>
          </p:cNvPr>
          <p:cNvSpPr txBox="1"/>
          <p:nvPr/>
        </p:nvSpPr>
        <p:spPr>
          <a:xfrm>
            <a:off x="1535416" y="5224517"/>
            <a:ext cx="23803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Kinderwerkstatt-Aktion im April und Mai 2020</a:t>
            </a:r>
          </a:p>
        </p:txBody>
      </p:sp>
      <p:sp>
        <p:nvSpPr>
          <p:cNvPr id="10" name="Text Box 16">
            <a:extLst>
              <a:ext uri="{FF2B5EF4-FFF2-40B4-BE49-F238E27FC236}">
                <a16:creationId xmlns:a16="http://schemas.microsoft.com/office/drawing/2014/main" id="{693860E4-B16A-456F-B88B-FB063C734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1375" y="6303963"/>
            <a:ext cx="57785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800" b="1" dirty="0">
                <a:solidFill>
                  <a:schemeClr val="bg1">
                    <a:lumMod val="65000"/>
                  </a:schemeClr>
                </a:solidFill>
              </a:rPr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3980474144"/>
      </p:ext>
    </p:extLst>
  </p:cSld>
  <p:clrMapOvr>
    <a:masterClrMapping/>
  </p:clrMapOvr>
  <p:transition>
    <p:blinds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1027">
            <a:extLst>
              <a:ext uri="{FF2B5EF4-FFF2-40B4-BE49-F238E27FC236}">
                <a16:creationId xmlns:a16="http://schemas.microsoft.com/office/drawing/2014/main" id="{8A8EA8F0-BCFB-45CD-8F53-52AC06DA9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>
              <a:latin typeface="Arial" panose="020B0604020202020204" pitchFamily="34" charset="0"/>
            </a:endParaRPr>
          </a:p>
        </p:txBody>
      </p:sp>
      <p:sp>
        <p:nvSpPr>
          <p:cNvPr id="83972" name="Text Box 1028">
            <a:extLst>
              <a:ext uri="{FF2B5EF4-FFF2-40B4-BE49-F238E27FC236}">
                <a16:creationId xmlns:a16="http://schemas.microsoft.com/office/drawing/2014/main" id="{B84D6080-EA27-4E99-8FBD-C449C14A2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0003" y="-11334"/>
            <a:ext cx="33528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400" b="1" dirty="0">
                <a:solidFill>
                  <a:schemeClr val="bg1"/>
                </a:solidFill>
                <a:latin typeface="Arial" panose="020B0604020202020204" pitchFamily="34" charset="0"/>
              </a:rPr>
              <a:t>Projektbereich: Kinderwerkstatt</a:t>
            </a:r>
            <a:endParaRPr lang="de-DE" altLang="de-DE" sz="1400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de-DE" altLang="de-DE" sz="1400" b="1" dirty="0">
              <a:latin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6806592-23FE-4193-A3E5-6371E8F9EE7C}"/>
              </a:ext>
            </a:extLst>
          </p:cNvPr>
          <p:cNvSpPr txBox="1"/>
          <p:nvPr/>
        </p:nvSpPr>
        <p:spPr>
          <a:xfrm>
            <a:off x="3707904" y="6240154"/>
            <a:ext cx="7239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8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40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5AEEF2A-A0B2-4AB9-A4C6-7C1FEA4E07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3310735"/>
            <a:ext cx="4710032" cy="3327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5786C83D-F54C-4A07-84AD-05FC8E7B0B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93971"/>
            <a:ext cx="4608512" cy="32526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8982453-D990-49A3-9D9F-0CE364E891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372" y="3440624"/>
            <a:ext cx="1664140" cy="221980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81BEBAD-B670-4D61-8ABC-DCC35B03EE2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3440624"/>
            <a:ext cx="1664140" cy="2219808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8DC8454C-21D5-43CA-BA51-45E020E7C54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317984" y="456598"/>
            <a:ext cx="3669870" cy="2752403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65C8E6B6-A32C-4B83-81D5-0FE85DD7C8A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347" y="5112666"/>
            <a:ext cx="2045778" cy="1534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blinds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>
            <a:extLst>
              <a:ext uri="{FF2B5EF4-FFF2-40B4-BE49-F238E27FC236}">
                <a16:creationId xmlns:a16="http://schemas.microsoft.com/office/drawing/2014/main" id="{572CD974-A732-4CAB-A13F-DB1139AE2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68888"/>
            <a:ext cx="9144000" cy="19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3" descr="C:\Eigene Dateien\Daten\drolshagen\stadtmarketing\anzeigen\fahne2.jpg">
            <a:extLst>
              <a:ext uri="{FF2B5EF4-FFF2-40B4-BE49-F238E27FC236}">
                <a16:creationId xmlns:a16="http://schemas.microsoft.com/office/drawing/2014/main" id="{CEBF7A60-E99D-4479-8A68-ED2DD25D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Rectangle 4">
            <a:extLst>
              <a:ext uri="{FF2B5EF4-FFF2-40B4-BE49-F238E27FC236}">
                <a16:creationId xmlns:a16="http://schemas.microsoft.com/office/drawing/2014/main" id="{EAB96E84-06EC-4953-AA63-0DCE3514A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447800"/>
            <a:ext cx="289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de-DE" altLang="de-DE" sz="1400"/>
          </a:p>
        </p:txBody>
      </p:sp>
      <p:sp>
        <p:nvSpPr>
          <p:cNvPr id="86021" name="Rectangle 7">
            <a:extLst>
              <a:ext uri="{FF2B5EF4-FFF2-40B4-BE49-F238E27FC236}">
                <a16:creationId xmlns:a16="http://schemas.microsoft.com/office/drawing/2014/main" id="{2C8FBF7E-0AC4-4120-BDCD-C85705A17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1143000"/>
            <a:ext cx="3276600" cy="33655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b="1">
                <a:latin typeface="Arial" panose="020B0604020202020204" pitchFamily="34" charset="0"/>
              </a:rPr>
              <a:t>Veranstaltungsmanagement</a:t>
            </a:r>
          </a:p>
        </p:txBody>
      </p:sp>
      <p:sp>
        <p:nvSpPr>
          <p:cNvPr id="86022" name="Text Box 8">
            <a:extLst>
              <a:ext uri="{FF2B5EF4-FFF2-40B4-BE49-F238E27FC236}">
                <a16:creationId xmlns:a16="http://schemas.microsoft.com/office/drawing/2014/main" id="{D889DF94-C9B0-46E8-ADFA-E754B6C0A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1524000"/>
            <a:ext cx="3276600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Weihnachtsmarkt 2021</a:t>
            </a:r>
          </a:p>
          <a:p>
            <a:pPr>
              <a:spcBef>
                <a:spcPct val="5000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„Küche und Apotheke am Wegesrand“ in den </a:t>
            </a:r>
            <a:r>
              <a:rPr lang="de-DE" altLang="de-DE" sz="1400" dirty="0" err="1">
                <a:latin typeface="Arial" panose="020B0604020202020204" pitchFamily="34" charset="0"/>
              </a:rPr>
              <a:t>Schlüsen</a:t>
            </a:r>
            <a:endParaRPr lang="de-DE" altLang="de-DE" sz="1400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Workshops und Aktionen an der </a:t>
            </a:r>
            <a:r>
              <a:rPr lang="de-DE" altLang="de-DE" sz="1400" dirty="0" err="1">
                <a:latin typeface="Arial" panose="020B0604020202020204" pitchFamily="34" charset="0"/>
              </a:rPr>
              <a:t>KuLTour</a:t>
            </a:r>
            <a:endParaRPr lang="de-DE" altLang="de-DE" sz="1400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Kooperationen mit Aktionsgemeinschaft, Kulturverein u.a.</a:t>
            </a:r>
          </a:p>
          <a:p>
            <a:pPr>
              <a:spcBef>
                <a:spcPct val="5000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Unterstützung Konzept Erntefest </a:t>
            </a:r>
          </a:p>
          <a:p>
            <a:pPr>
              <a:spcBef>
                <a:spcPct val="5000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Unterstützung bei Veranstaltungen der Stadt (z.B. Bauamt)</a:t>
            </a:r>
          </a:p>
          <a:p>
            <a:pPr>
              <a:spcBef>
                <a:spcPct val="5000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 Mitarbeit beim Tourismusverband Bigge-Listersee</a:t>
            </a:r>
          </a:p>
          <a:p>
            <a:pPr>
              <a:spcBef>
                <a:spcPct val="5000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Mitarbeit bei </a:t>
            </a:r>
            <a:r>
              <a:rPr lang="de-DE" altLang="de-DE" sz="1400" dirty="0" err="1">
                <a:latin typeface="Arial" panose="020B0604020202020204" pitchFamily="34" charset="0"/>
              </a:rPr>
              <a:t>Leaderprojekten</a:t>
            </a:r>
            <a:r>
              <a:rPr lang="de-DE" altLang="de-DE" sz="1400" dirty="0">
                <a:latin typeface="Arial" panose="020B0604020202020204" pitchFamily="34" charset="0"/>
              </a:rPr>
              <a:t> für Drolshagen</a:t>
            </a:r>
          </a:p>
          <a:p>
            <a:pPr>
              <a:spcBef>
                <a:spcPct val="5000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Mitarbeit bei Projekten von Sauerlandtourismus, Kulturregion Südwestfalen </a:t>
            </a:r>
            <a:r>
              <a:rPr lang="de-DE" altLang="de-DE" sz="1400" dirty="0" err="1">
                <a:latin typeface="Arial" panose="020B0604020202020204" pitchFamily="34" charset="0"/>
              </a:rPr>
              <a:t>u.s.w</a:t>
            </a:r>
            <a:r>
              <a:rPr lang="de-DE" altLang="de-DE" sz="1400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86023" name="Text Box 9">
            <a:extLst>
              <a:ext uri="{FF2B5EF4-FFF2-40B4-BE49-F238E27FC236}">
                <a16:creationId xmlns:a16="http://schemas.microsoft.com/office/drawing/2014/main" id="{886D00F1-248F-48E5-B352-3F987B245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8100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400" b="1">
                <a:latin typeface="Arial" panose="020B0604020202020204" pitchFamily="34" charset="0"/>
              </a:rPr>
              <a:t>Geplante Aktivitäten:</a:t>
            </a:r>
            <a:endParaRPr lang="de-DE" altLang="de-DE" sz="4000" b="1">
              <a:latin typeface="Arial" panose="020B0604020202020204" pitchFamily="34" charset="0"/>
            </a:endParaRPr>
          </a:p>
        </p:txBody>
      </p:sp>
      <p:sp>
        <p:nvSpPr>
          <p:cNvPr id="86024" name="Text Box 14">
            <a:extLst>
              <a:ext uri="{FF2B5EF4-FFF2-40B4-BE49-F238E27FC236}">
                <a16:creationId xmlns:a16="http://schemas.microsoft.com/office/drawing/2014/main" id="{199D949E-7007-4F24-B07D-F42AC76C3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300" y="1600200"/>
            <a:ext cx="30480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</a:t>
            </a:r>
            <a:r>
              <a:rPr lang="de-DE" altLang="de-DE" sz="1400" dirty="0" err="1">
                <a:latin typeface="Arial" panose="020B0604020202020204" pitchFamily="34" charset="0"/>
              </a:rPr>
              <a:t>Schlüsenlehrpfad</a:t>
            </a:r>
            <a:endParaRPr lang="de-DE" altLang="de-DE" sz="1400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</a:t>
            </a:r>
            <a:r>
              <a:rPr lang="de-DE" altLang="de-DE" sz="1400" dirty="0" err="1">
                <a:latin typeface="Arial" panose="020B0604020202020204" pitchFamily="34" charset="0"/>
              </a:rPr>
              <a:t>LandArt</a:t>
            </a:r>
            <a:r>
              <a:rPr lang="de-DE" altLang="de-DE" sz="1400" dirty="0">
                <a:latin typeface="Arial" panose="020B0604020202020204" pitchFamily="34" charset="0"/>
              </a:rPr>
              <a:t>-Weg (</a:t>
            </a:r>
            <a:r>
              <a:rPr lang="de-DE" altLang="de-DE" sz="1400" dirty="0" err="1">
                <a:latin typeface="Arial" panose="020B0604020202020204" pitchFamily="34" charset="0"/>
              </a:rPr>
              <a:t>KuLTour</a:t>
            </a:r>
            <a:r>
              <a:rPr lang="de-DE" altLang="de-DE" sz="1400" dirty="0"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</a:t>
            </a:r>
            <a:r>
              <a:rPr lang="de-DE" altLang="de-DE" sz="1400" dirty="0" err="1">
                <a:latin typeface="Arial" panose="020B0604020202020204" pitchFamily="34" charset="0"/>
              </a:rPr>
              <a:t>zeichenKURS</a:t>
            </a:r>
            <a:endParaRPr lang="de-DE" altLang="de-DE" sz="1400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Organisation Wanderwege-Ausschilderung (inkl. Teilkostenübernahme für die Zeichnungsarbeiten des </a:t>
            </a:r>
            <a:r>
              <a:rPr lang="de-DE" altLang="de-DE" sz="1400" dirty="0" err="1">
                <a:latin typeface="Arial" panose="020B0604020202020204" pitchFamily="34" charset="0"/>
              </a:rPr>
              <a:t>SGV´s</a:t>
            </a:r>
            <a:r>
              <a:rPr lang="de-DE" altLang="de-DE" sz="1400" dirty="0"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Jägerfichte</a:t>
            </a:r>
          </a:p>
        </p:txBody>
      </p:sp>
      <p:sp>
        <p:nvSpPr>
          <p:cNvPr id="86025" name="Rectangle 15">
            <a:extLst>
              <a:ext uri="{FF2B5EF4-FFF2-40B4-BE49-F238E27FC236}">
                <a16:creationId xmlns:a16="http://schemas.microsoft.com/office/drawing/2014/main" id="{907DD8CA-9525-4644-8909-402BAAAC5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>
              <a:latin typeface="Arial" panose="020B0604020202020204" pitchFamily="34" charset="0"/>
            </a:endParaRPr>
          </a:p>
        </p:txBody>
      </p:sp>
      <p:pic>
        <p:nvPicPr>
          <p:cNvPr id="86026" name="Picture 16">
            <a:extLst>
              <a:ext uri="{FF2B5EF4-FFF2-40B4-BE49-F238E27FC236}">
                <a16:creationId xmlns:a16="http://schemas.microsoft.com/office/drawing/2014/main" id="{CAAADFE1-A6AE-492E-86BA-4E5A20B4A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152400"/>
            <a:ext cx="17113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7" name="Text Box 17">
            <a:extLst>
              <a:ext uri="{FF2B5EF4-FFF2-40B4-BE49-F238E27FC236}">
                <a16:creationId xmlns:a16="http://schemas.microsoft.com/office/drawing/2014/main" id="{7FC069FB-DBF1-4BF3-B1C6-CA6F5A38A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6196013"/>
            <a:ext cx="6096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800" b="1" dirty="0">
                <a:solidFill>
                  <a:schemeClr val="bg1">
                    <a:lumMod val="65000"/>
                  </a:schemeClr>
                </a:solidFill>
              </a:rPr>
              <a:t>41</a:t>
            </a:r>
          </a:p>
        </p:txBody>
      </p:sp>
      <p:sp>
        <p:nvSpPr>
          <p:cNvPr id="86028" name="Rectangle 13">
            <a:extLst>
              <a:ext uri="{FF2B5EF4-FFF2-40B4-BE49-F238E27FC236}">
                <a16:creationId xmlns:a16="http://schemas.microsoft.com/office/drawing/2014/main" id="{C821FD79-CF20-4F41-93A0-B07CCD35B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4400" y="1127125"/>
            <a:ext cx="2971800" cy="33655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b="1">
                <a:latin typeface="Arial" panose="020B0604020202020204" pitchFamily="34" charset="0"/>
              </a:rPr>
              <a:t>Pflege von....</a:t>
            </a:r>
          </a:p>
        </p:txBody>
      </p:sp>
    </p:spTree>
  </p:cSld>
  <p:clrMapOvr>
    <a:masterClrMapping/>
  </p:clrMapOvr>
  <p:transition>
    <p:blinds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>
            <a:extLst>
              <a:ext uri="{FF2B5EF4-FFF2-40B4-BE49-F238E27FC236}">
                <a16:creationId xmlns:a16="http://schemas.microsoft.com/office/drawing/2014/main" id="{BC434294-4283-4190-B4F7-0D064574B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68888"/>
            <a:ext cx="93249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3">
            <a:extLst>
              <a:ext uri="{FF2B5EF4-FFF2-40B4-BE49-F238E27FC236}">
                <a16:creationId xmlns:a16="http://schemas.microsoft.com/office/drawing/2014/main" id="{A2371A13-E0E2-4B52-BD37-2E94C66AE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81000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400" b="1">
                <a:latin typeface="Arial" panose="020B0604020202020204" pitchFamily="34" charset="0"/>
              </a:rPr>
              <a:t>Geplante Aktivitäten:</a:t>
            </a:r>
            <a:endParaRPr lang="de-DE" altLang="de-DE" sz="4000" b="1">
              <a:latin typeface="Arial" panose="020B0604020202020204" pitchFamily="34" charset="0"/>
            </a:endParaRPr>
          </a:p>
        </p:txBody>
      </p:sp>
      <p:pic>
        <p:nvPicPr>
          <p:cNvPr id="88068" name="Picture 4" descr="C:\Eigene Dateien\Daten\drolshagen\stadtmarketing\anzeigen\fahne2.jpg">
            <a:extLst>
              <a:ext uri="{FF2B5EF4-FFF2-40B4-BE49-F238E27FC236}">
                <a16:creationId xmlns:a16="http://schemas.microsoft.com/office/drawing/2014/main" id="{AB53487E-DBA2-412E-B39D-3DF8618DE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Rectangle 5">
            <a:extLst>
              <a:ext uri="{FF2B5EF4-FFF2-40B4-BE49-F238E27FC236}">
                <a16:creationId xmlns:a16="http://schemas.microsoft.com/office/drawing/2014/main" id="{8E8E503F-EB0E-494C-8E36-8113808B5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1600200"/>
            <a:ext cx="4038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Agger-</a:t>
            </a:r>
            <a:r>
              <a:rPr lang="de-DE" altLang="de-DE" sz="1400" dirty="0" err="1">
                <a:latin typeface="Arial" panose="020B0604020202020204" pitchFamily="34" charset="0"/>
              </a:rPr>
              <a:t>Bigge</a:t>
            </a:r>
            <a:r>
              <a:rPr lang="de-DE" altLang="de-DE" sz="1400" dirty="0">
                <a:latin typeface="Arial" panose="020B0604020202020204" pitchFamily="34" charset="0"/>
              </a:rPr>
              <a:t>-Runde "Lückenschluss"  Rheinland / Sauerland (Optimierung)</a:t>
            </a:r>
          </a:p>
          <a:p>
            <a:pPr>
              <a:spcBef>
                <a:spcPct val="0"/>
              </a:spcBef>
            </a:pPr>
            <a:endParaRPr lang="de-DE" altLang="de-DE" sz="14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Überprüfung und Unterstützung bei der Behebung der „Radausschilderungsfehler“</a:t>
            </a:r>
            <a:endParaRPr lang="de-DE" altLang="de-DE" sz="1400" dirty="0"/>
          </a:p>
          <a:p>
            <a:pPr>
              <a:spcBef>
                <a:spcPct val="0"/>
              </a:spcBef>
              <a:buFontTx/>
              <a:buNone/>
            </a:pPr>
            <a:endParaRPr lang="de-DE" altLang="de-DE" sz="1400" dirty="0"/>
          </a:p>
        </p:txBody>
      </p:sp>
      <p:sp>
        <p:nvSpPr>
          <p:cNvPr id="88070" name="Rectangle 6">
            <a:extLst>
              <a:ext uri="{FF2B5EF4-FFF2-40B4-BE49-F238E27FC236}">
                <a16:creationId xmlns:a16="http://schemas.microsoft.com/office/drawing/2014/main" id="{1192E3E5-8C5C-47DC-8D57-9B27F8D8F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1143000"/>
            <a:ext cx="4038600" cy="381000"/>
          </a:xfrm>
          <a:prstGeom prst="rect">
            <a:avLst/>
          </a:prstGeom>
          <a:solidFill>
            <a:srgbClr val="CCEC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b="1">
                <a:latin typeface="Arial" panose="020B0604020202020204" pitchFamily="34" charset="0"/>
              </a:rPr>
              <a:t>Projekte „Fahrrad“</a:t>
            </a:r>
          </a:p>
        </p:txBody>
      </p:sp>
      <p:sp>
        <p:nvSpPr>
          <p:cNvPr id="88071" name="Rectangle 7">
            <a:extLst>
              <a:ext uri="{FF2B5EF4-FFF2-40B4-BE49-F238E27FC236}">
                <a16:creationId xmlns:a16="http://schemas.microsoft.com/office/drawing/2014/main" id="{3EBDF07F-9166-460A-92CA-F26534F99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1479550"/>
            <a:ext cx="23622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de-DE" altLang="de-DE" sz="14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Aktionen und Pressearbeit rund um unsere Wanderwege (Partner: SGV, Tourismusverband </a:t>
            </a:r>
            <a:r>
              <a:rPr lang="de-DE" altLang="de-DE" sz="1400" dirty="0" err="1">
                <a:latin typeface="Arial" panose="020B0604020202020204" pitchFamily="34" charset="0"/>
              </a:rPr>
              <a:t>u.s.w</a:t>
            </a:r>
            <a:r>
              <a:rPr lang="de-DE" altLang="de-DE" sz="1400" dirty="0">
                <a:latin typeface="Arial" panose="020B0604020202020204" pitchFamily="34" charset="0"/>
              </a:rPr>
              <a:t>.)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4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Organisation der Aufrechterhaltung der Beschilderung und der Infrastruktur (Bänke)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4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</a:t>
            </a:r>
            <a:r>
              <a:rPr lang="de-DE" altLang="de-DE" sz="1400" dirty="0" err="1">
                <a:latin typeface="Arial" panose="020B0604020202020204" pitchFamily="34" charset="0"/>
              </a:rPr>
              <a:t>LandArt</a:t>
            </a:r>
            <a:r>
              <a:rPr lang="de-DE" altLang="de-DE" sz="1400" dirty="0">
                <a:latin typeface="Arial" panose="020B0604020202020204" pitchFamily="34" charset="0"/>
              </a:rPr>
              <a:t>-Projekte</a:t>
            </a:r>
          </a:p>
          <a:p>
            <a:pPr>
              <a:spcBef>
                <a:spcPct val="0"/>
              </a:spcBef>
            </a:pPr>
            <a:endParaRPr lang="de-DE" altLang="de-DE" sz="1400" dirty="0"/>
          </a:p>
        </p:txBody>
      </p:sp>
      <p:sp>
        <p:nvSpPr>
          <p:cNvPr id="88072" name="Rectangle 12">
            <a:extLst>
              <a:ext uri="{FF2B5EF4-FFF2-40B4-BE49-F238E27FC236}">
                <a16:creationId xmlns:a16="http://schemas.microsoft.com/office/drawing/2014/main" id="{9212E828-BA32-4DD8-9BF9-A921BB851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1157288"/>
            <a:ext cx="2209800" cy="381000"/>
          </a:xfrm>
          <a:prstGeom prst="rect">
            <a:avLst/>
          </a:prstGeom>
          <a:solidFill>
            <a:srgbClr val="CCEC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de-DE" altLang="de-DE" sz="1600" b="1">
                <a:latin typeface="Arial" panose="020B0604020202020204" pitchFamily="34" charset="0"/>
              </a:rPr>
              <a:t>Projekte „Wandern“</a:t>
            </a:r>
          </a:p>
        </p:txBody>
      </p:sp>
      <p:sp>
        <p:nvSpPr>
          <p:cNvPr id="88073" name="Rectangle 15">
            <a:extLst>
              <a:ext uri="{FF2B5EF4-FFF2-40B4-BE49-F238E27FC236}">
                <a16:creationId xmlns:a16="http://schemas.microsoft.com/office/drawing/2014/main" id="{83DA8E67-03EE-4A68-BDC9-1409B02F0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912824"/>
            <a:ext cx="41148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de-DE" altLang="de-DE" sz="1400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weitere Presse- und PR-Arbeit für eigene Projekte</a:t>
            </a:r>
          </a:p>
          <a:p>
            <a:pPr>
              <a:spcBef>
                <a:spcPct val="5000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Plakate und PR für Mitglieder</a:t>
            </a:r>
          </a:p>
          <a:p>
            <a:pPr>
              <a:spcBef>
                <a:spcPct val="5000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weitere Nutzung von Bloggern </a:t>
            </a:r>
            <a:r>
              <a:rPr lang="de-DE" altLang="de-DE" sz="1400" dirty="0" err="1">
                <a:latin typeface="Arial" panose="020B0604020202020204" pitchFamily="34" charset="0"/>
              </a:rPr>
              <a:t>u.s.w</a:t>
            </a:r>
            <a:r>
              <a:rPr lang="de-DE" altLang="de-DE" sz="1400" dirty="0">
                <a:latin typeface="Arial" panose="020B0604020202020204" pitchFamily="34" charset="0"/>
              </a:rPr>
              <a:t>. um eine jüngere Zielgruppe zu erreichen</a:t>
            </a:r>
          </a:p>
          <a:p>
            <a:pPr>
              <a:spcBef>
                <a:spcPct val="5000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Messeauftritte in Deutschland und in den Niederlanden in Kooperation mit „Sauerland Seen“, Sauerlandtourismus und dem Tourismusverband Bigge-Listersee (hängt von der Coronalage ab)</a:t>
            </a:r>
          </a:p>
          <a:p>
            <a:pPr>
              <a:spcBef>
                <a:spcPct val="5000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Unterstützung der touristischen Betriebe bei </a:t>
            </a:r>
            <a:r>
              <a:rPr lang="de-DE" altLang="de-DE" sz="1400" dirty="0" err="1">
                <a:latin typeface="Arial" panose="020B0604020202020204" pitchFamily="34" charset="0"/>
              </a:rPr>
              <a:t>Pauschalenentwicklung</a:t>
            </a:r>
            <a:r>
              <a:rPr lang="de-DE" altLang="de-DE" sz="1400" dirty="0">
                <a:latin typeface="Arial" panose="020B0604020202020204" pitchFamily="34" charset="0"/>
              </a:rPr>
              <a:t> </a:t>
            </a:r>
            <a:r>
              <a:rPr lang="de-DE" altLang="de-DE" sz="1400" dirty="0" err="1">
                <a:latin typeface="Arial" panose="020B0604020202020204" pitchFamily="34" charset="0"/>
              </a:rPr>
              <a:t>u.s.w</a:t>
            </a:r>
            <a:r>
              <a:rPr lang="de-DE" altLang="de-DE" sz="1400" dirty="0">
                <a:latin typeface="Arial" panose="020B0604020202020204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regelmäßige Pflege der eigenen Home-        </a:t>
            </a:r>
            <a:r>
              <a:rPr lang="de-DE" altLang="de-DE" sz="1400" dirty="0" err="1">
                <a:latin typeface="Arial" panose="020B0604020202020204" pitchFamily="34" charset="0"/>
              </a:rPr>
              <a:t>page</a:t>
            </a:r>
            <a:r>
              <a:rPr lang="de-DE" altLang="de-DE" sz="1400" dirty="0">
                <a:latin typeface="Arial" panose="020B0604020202020204" pitchFamily="34" charset="0"/>
              </a:rPr>
              <a:t> und der Marketingseite auf Facebook</a:t>
            </a:r>
          </a:p>
        </p:txBody>
      </p:sp>
      <p:sp>
        <p:nvSpPr>
          <p:cNvPr id="88074" name="Rectangle 16">
            <a:extLst>
              <a:ext uri="{FF2B5EF4-FFF2-40B4-BE49-F238E27FC236}">
                <a16:creationId xmlns:a16="http://schemas.microsoft.com/office/drawing/2014/main" id="{0AEF1EA6-5218-4365-A9FD-145064B4D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>
              <a:latin typeface="Arial" panose="020B0604020202020204" pitchFamily="34" charset="0"/>
            </a:endParaRPr>
          </a:p>
        </p:txBody>
      </p:sp>
      <p:pic>
        <p:nvPicPr>
          <p:cNvPr id="88075" name="Picture 17">
            <a:extLst>
              <a:ext uri="{FF2B5EF4-FFF2-40B4-BE49-F238E27FC236}">
                <a16:creationId xmlns:a16="http://schemas.microsoft.com/office/drawing/2014/main" id="{AB5F642A-0260-4BFC-8379-A71923CDB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152400"/>
            <a:ext cx="17113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6" name="Text Box 21">
            <a:extLst>
              <a:ext uri="{FF2B5EF4-FFF2-40B4-BE49-F238E27FC236}">
                <a16:creationId xmlns:a16="http://schemas.microsoft.com/office/drawing/2014/main" id="{437498D3-2136-40EF-8E83-57466710A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1363" y="6226175"/>
            <a:ext cx="6096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800" b="1" dirty="0">
                <a:solidFill>
                  <a:schemeClr val="bg1">
                    <a:lumMod val="65000"/>
                  </a:schemeClr>
                </a:solidFill>
              </a:rPr>
              <a:t>42</a:t>
            </a:r>
          </a:p>
        </p:txBody>
      </p:sp>
      <p:sp>
        <p:nvSpPr>
          <p:cNvPr id="88078" name="Rectangle 14">
            <a:extLst>
              <a:ext uri="{FF2B5EF4-FFF2-40B4-BE49-F238E27FC236}">
                <a16:creationId xmlns:a16="http://schemas.microsoft.com/office/drawing/2014/main" id="{9C5E429D-78D6-45D4-91BD-BBA16748E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2487" y="2824064"/>
            <a:ext cx="4114800" cy="33655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b="1" dirty="0">
                <a:latin typeface="Arial" panose="020B0604020202020204" pitchFamily="34" charset="0"/>
              </a:rPr>
              <a:t>Presse- und PR-Arbeit</a:t>
            </a:r>
          </a:p>
        </p:txBody>
      </p:sp>
    </p:spTree>
  </p:cSld>
  <p:clrMapOvr>
    <a:masterClrMapping/>
  </p:clrMapOvr>
  <p:transition>
    <p:blinds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>
            <a:extLst>
              <a:ext uri="{FF2B5EF4-FFF2-40B4-BE49-F238E27FC236}">
                <a16:creationId xmlns:a16="http://schemas.microsoft.com/office/drawing/2014/main" id="{A2B691EA-B632-4151-85AB-2B085722A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29225"/>
            <a:ext cx="9324975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3" descr="C:\Eigene Dateien\Daten\drolshagen\stadtmarketing\anzeigen\fahne2.jpg">
            <a:extLst>
              <a:ext uri="{FF2B5EF4-FFF2-40B4-BE49-F238E27FC236}">
                <a16:creationId xmlns:a16="http://schemas.microsoft.com/office/drawing/2014/main" id="{D9149BF1-904A-4D37-8F48-4F274C27D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Rectangle 4">
            <a:extLst>
              <a:ext uri="{FF2B5EF4-FFF2-40B4-BE49-F238E27FC236}">
                <a16:creationId xmlns:a16="http://schemas.microsoft.com/office/drawing/2014/main" id="{A1D65BC0-14ED-49B8-AB36-CB2BBAEF5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688" y="1319213"/>
            <a:ext cx="3352800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Ausbau der Kooperationen mit </a:t>
            </a:r>
            <a:r>
              <a:rPr lang="de-DE" altLang="de-DE" sz="1400" dirty="0" err="1">
                <a:latin typeface="Arial" panose="020B0604020202020204" pitchFamily="34" charset="0"/>
              </a:rPr>
              <a:t>Drolshagener</a:t>
            </a:r>
            <a:r>
              <a:rPr lang="de-DE" altLang="de-DE" sz="1400" dirty="0">
                <a:latin typeface="Arial" panose="020B0604020202020204" pitchFamily="34" charset="0"/>
              </a:rPr>
              <a:t> Vereinen, Organisationen und Unternehmen</a:t>
            </a:r>
          </a:p>
          <a:p>
            <a:pPr>
              <a:spcBef>
                <a:spcPct val="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Mitarbeit bei Projekt „Naturerlebnis Bigge-Listersee</a:t>
            </a:r>
          </a:p>
          <a:p>
            <a:pPr>
              <a:spcBef>
                <a:spcPct val="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Mitglied in der Kooperation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400" dirty="0">
                <a:latin typeface="Arial" panose="020B0604020202020204" pitchFamily="34" charset="0"/>
              </a:rPr>
              <a:t>„Seen im Sauerland“</a:t>
            </a:r>
          </a:p>
          <a:p>
            <a:pPr>
              <a:spcBef>
                <a:spcPct val="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Vernetzung mit Sauerland-Tourismus</a:t>
            </a:r>
          </a:p>
          <a:p>
            <a:pPr>
              <a:spcBef>
                <a:spcPct val="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Mitglied bei der “Eisenstraße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400" dirty="0">
                <a:latin typeface="Arial" panose="020B0604020202020204" pitchFamily="34" charset="0"/>
              </a:rPr>
              <a:t>Südwestfalen”</a:t>
            </a:r>
          </a:p>
          <a:p>
            <a:pPr>
              <a:spcBef>
                <a:spcPct val="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Unterstützung von Projekt „Alter Bahnhof“</a:t>
            </a:r>
          </a:p>
          <a:p>
            <a:pPr>
              <a:spcBef>
                <a:spcPct val="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Mitarbeit am Tourismuskonzept Kreis Olpe</a:t>
            </a:r>
          </a:p>
          <a:p>
            <a:pPr>
              <a:spcBef>
                <a:spcPct val="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Mitarbeit und Mitgliedschaft bei LEADER (LAG)</a:t>
            </a:r>
          </a:p>
          <a:p>
            <a:pPr>
              <a:spcBef>
                <a:spcPct val="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Unterstützung des Projektes „Wege zum Leben“ (betr. Labyrinth, </a:t>
            </a:r>
            <a:r>
              <a:rPr lang="de-DE" altLang="de-DE" sz="1400" dirty="0" err="1">
                <a:latin typeface="Arial" panose="020B0604020202020204" pitchFamily="34" charset="0"/>
              </a:rPr>
              <a:t>KuLTour</a:t>
            </a:r>
            <a:r>
              <a:rPr lang="de-DE" altLang="de-DE" sz="1400" dirty="0">
                <a:latin typeface="Arial" panose="020B0604020202020204" pitchFamily="34" charset="0"/>
              </a:rPr>
              <a:t> und </a:t>
            </a:r>
            <a:r>
              <a:rPr lang="de-DE" altLang="de-DE" sz="1400" dirty="0" err="1">
                <a:latin typeface="Arial" panose="020B0604020202020204" pitchFamily="34" charset="0"/>
              </a:rPr>
              <a:t>zeichenKURS</a:t>
            </a:r>
            <a:r>
              <a:rPr lang="de-DE" altLang="de-DE" sz="1400" dirty="0">
                <a:latin typeface="Arial" panose="020B0604020202020204" pitchFamily="34" charset="0"/>
              </a:rPr>
              <a:t> beim „Spiritueller Sommer 2022“)</a:t>
            </a:r>
          </a:p>
          <a:p>
            <a:pPr>
              <a:spcBef>
                <a:spcPct val="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Projekt „gärten &amp; </a:t>
            </a:r>
            <a:r>
              <a:rPr lang="de-DE" altLang="de-DE" sz="1400" dirty="0" err="1">
                <a:latin typeface="Arial" panose="020B0604020202020204" pitchFamily="34" charset="0"/>
              </a:rPr>
              <a:t>parks</a:t>
            </a:r>
            <a:r>
              <a:rPr lang="de-DE" altLang="de-DE" sz="1400" dirty="0">
                <a:latin typeface="Arial" panose="020B0604020202020204" pitchFamily="34" charset="0"/>
              </a:rPr>
              <a:t>“ in Westfalen Lippe (2022) betr. </a:t>
            </a:r>
            <a:r>
              <a:rPr lang="de-DE" altLang="de-DE" sz="1400" dirty="0" err="1">
                <a:latin typeface="Arial" panose="020B0604020202020204" pitchFamily="34" charset="0"/>
              </a:rPr>
              <a:t>Labyrith</a:t>
            </a:r>
            <a:endParaRPr lang="de-DE" altLang="de-DE" sz="14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Betreiben des digitalen „Schwarzen Brettes“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400" dirty="0">
              <a:latin typeface="Arial" panose="020B0604020202020204" pitchFamily="34" charset="0"/>
            </a:endParaRPr>
          </a:p>
        </p:txBody>
      </p:sp>
      <p:sp>
        <p:nvSpPr>
          <p:cNvPr id="90117" name="Rectangle 5">
            <a:extLst>
              <a:ext uri="{FF2B5EF4-FFF2-40B4-BE49-F238E27FC236}">
                <a16:creationId xmlns:a16="http://schemas.microsoft.com/office/drawing/2014/main" id="{413786B0-F30F-474F-823B-FC5CA2807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6150" y="898525"/>
            <a:ext cx="3124200" cy="33655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b="1">
                <a:latin typeface="Arial" panose="020B0604020202020204" pitchFamily="34" charset="0"/>
              </a:rPr>
              <a:t>Netzwerkarbeit</a:t>
            </a:r>
            <a:endParaRPr lang="de-DE" altLang="de-DE" sz="1400">
              <a:latin typeface="Arial" panose="020B0604020202020204" pitchFamily="34" charset="0"/>
            </a:endParaRPr>
          </a:p>
        </p:txBody>
      </p:sp>
      <p:sp>
        <p:nvSpPr>
          <p:cNvPr id="90118" name="Rectangle 8">
            <a:extLst>
              <a:ext uri="{FF2B5EF4-FFF2-40B4-BE49-F238E27FC236}">
                <a16:creationId xmlns:a16="http://schemas.microsoft.com/office/drawing/2014/main" id="{AAF0CD46-5F9F-41C9-ADA5-46B61F9D7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881063"/>
            <a:ext cx="3124200" cy="5842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b="1">
                <a:latin typeface="Arial" panose="020B0604020202020204" pitchFamily="34" charset="0"/>
              </a:rPr>
              <a:t>Projekt „Stadtentwicklung“ und Attraktivierung</a:t>
            </a:r>
          </a:p>
        </p:txBody>
      </p:sp>
      <p:sp>
        <p:nvSpPr>
          <p:cNvPr id="90119" name="Rectangle 9">
            <a:extLst>
              <a:ext uri="{FF2B5EF4-FFF2-40B4-BE49-F238E27FC236}">
                <a16:creationId xmlns:a16="http://schemas.microsoft.com/office/drawing/2014/main" id="{5685CF3E-23CD-4DD2-966C-1A37472B7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81000"/>
            <a:ext cx="323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400" b="1">
                <a:latin typeface="Arial" panose="020B0604020202020204" pitchFamily="34" charset="0"/>
              </a:rPr>
              <a:t>Geplante Aktivitäten:</a:t>
            </a:r>
          </a:p>
        </p:txBody>
      </p:sp>
      <p:sp>
        <p:nvSpPr>
          <p:cNvPr id="90120" name="Rectangle 10">
            <a:extLst>
              <a:ext uri="{FF2B5EF4-FFF2-40B4-BE49-F238E27FC236}">
                <a16:creationId xmlns:a16="http://schemas.microsoft.com/office/drawing/2014/main" id="{0C6C8554-C62B-4A81-A693-D43C2C389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1397000"/>
            <a:ext cx="31242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weitere Zusammenarbeit mit Aktionsgemeinschaft (Thema: Kundenbindung)</a:t>
            </a:r>
          </a:p>
          <a:p>
            <a:pPr>
              <a:spcBef>
                <a:spcPct val="0"/>
              </a:spcBef>
            </a:pPr>
            <a:endParaRPr lang="de-DE" altLang="de-DE" sz="14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Zusammenarbeit mit dem ADU</a:t>
            </a:r>
          </a:p>
          <a:p>
            <a:pPr>
              <a:spcBef>
                <a:spcPct val="0"/>
              </a:spcBef>
            </a:pPr>
            <a:endParaRPr lang="de-DE" altLang="de-DE" sz="14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weitere Zusammenarbeit mit Heimatverein, SGV, Kulturverein, Dorfverein Hützemert, KoT Drolshagen u.a.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4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Mitarbeit an der Attraktivierung des Erntefestes</a:t>
            </a:r>
          </a:p>
          <a:p>
            <a:pPr>
              <a:spcBef>
                <a:spcPct val="0"/>
              </a:spcBef>
            </a:pPr>
            <a:endParaRPr lang="de-DE" altLang="de-DE" sz="14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Mitarbeit an der Attraktivierung des Marktplatzes</a:t>
            </a:r>
          </a:p>
          <a:p>
            <a:pPr>
              <a:spcBef>
                <a:spcPct val="0"/>
              </a:spcBef>
            </a:pPr>
            <a:endParaRPr lang="de-DE" altLang="de-DE" sz="14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de-DE" altLang="de-DE" sz="1400" dirty="0">
                <a:latin typeface="Arial" panose="020B0604020202020204" pitchFamily="34" charset="0"/>
              </a:rPr>
              <a:t> Mitarbeit an der geplanten City-App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400" dirty="0">
              <a:latin typeface="Arial" panose="020B0604020202020204" pitchFamily="34" charset="0"/>
            </a:endParaRPr>
          </a:p>
        </p:txBody>
      </p:sp>
      <p:sp>
        <p:nvSpPr>
          <p:cNvPr id="90121" name="Rectangle 11">
            <a:extLst>
              <a:ext uri="{FF2B5EF4-FFF2-40B4-BE49-F238E27FC236}">
                <a16:creationId xmlns:a16="http://schemas.microsoft.com/office/drawing/2014/main" id="{D3D81CA2-DD6B-4E11-A484-6985D6488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>
              <a:latin typeface="Arial" panose="020B0604020202020204" pitchFamily="34" charset="0"/>
            </a:endParaRPr>
          </a:p>
        </p:txBody>
      </p:sp>
      <p:sp>
        <p:nvSpPr>
          <p:cNvPr id="90122" name="Text Box 17">
            <a:extLst>
              <a:ext uri="{FF2B5EF4-FFF2-40B4-BE49-F238E27FC236}">
                <a16:creationId xmlns:a16="http://schemas.microsoft.com/office/drawing/2014/main" id="{F9DB2E89-FA70-45B1-A4D9-307EB4E73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6203950"/>
            <a:ext cx="6096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800" b="1" dirty="0">
                <a:solidFill>
                  <a:schemeClr val="bg1">
                    <a:lumMod val="65000"/>
                  </a:schemeClr>
                </a:solidFill>
              </a:rPr>
              <a:t>43</a:t>
            </a:r>
          </a:p>
        </p:txBody>
      </p:sp>
    </p:spTree>
  </p:cSld>
  <p:clrMapOvr>
    <a:masterClrMapping/>
  </p:clrMapOvr>
  <p:transition>
    <p:blinds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86FCD39-494D-4FD7-B999-A37312CE8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>
              <a:latin typeface="Arial" panose="020B0604020202020204" pitchFamily="34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F3D0A54-4731-4E8A-99F0-93374B17F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152400"/>
            <a:ext cx="19399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5">
            <a:extLst>
              <a:ext uri="{FF2B5EF4-FFF2-40B4-BE49-F238E27FC236}">
                <a16:creationId xmlns:a16="http://schemas.microsoft.com/office/drawing/2014/main" id="{77A07783-F5AF-4D13-A0BB-53D66D603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557213"/>
            <a:ext cx="5895975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6">
            <a:extLst>
              <a:ext uri="{FF2B5EF4-FFF2-40B4-BE49-F238E27FC236}">
                <a16:creationId xmlns:a16="http://schemas.microsoft.com/office/drawing/2014/main" id="{2896D2BD-4918-415D-8529-29131AF6B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1196975"/>
            <a:ext cx="193992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dirty="0">
                <a:latin typeface="Arial" panose="020B0604020202020204" pitchFamily="34" charset="0"/>
              </a:rPr>
              <a:t>Mehr Infos im Datenschutzbericht (liegt aus)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4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1400" dirty="0">
              <a:latin typeface="Arial" panose="020B0604020202020204" pitchFamily="34" charset="0"/>
            </a:endParaRPr>
          </a:p>
        </p:txBody>
      </p:sp>
      <p:sp>
        <p:nvSpPr>
          <p:cNvPr id="11" name="Stern: 5 Zacken 10">
            <a:extLst>
              <a:ext uri="{FF2B5EF4-FFF2-40B4-BE49-F238E27FC236}">
                <a16:creationId xmlns:a16="http://schemas.microsoft.com/office/drawing/2014/main" id="{12078E44-639A-4A65-AE1C-8EFFA30FD208}"/>
              </a:ext>
            </a:extLst>
          </p:cNvPr>
          <p:cNvSpPr/>
          <p:nvPr/>
        </p:nvSpPr>
        <p:spPr bwMode="auto">
          <a:xfrm>
            <a:off x="6372225" y="1196975"/>
            <a:ext cx="638175" cy="576263"/>
          </a:xfrm>
          <a:prstGeom prst="star5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37859FF-FEC1-4393-8E77-5F9BA97E03B3}"/>
              </a:ext>
            </a:extLst>
          </p:cNvPr>
          <p:cNvSpPr txBox="1"/>
          <p:nvPr/>
        </p:nvSpPr>
        <p:spPr>
          <a:xfrm>
            <a:off x="8308975" y="6172200"/>
            <a:ext cx="849313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800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3042284432"/>
      </p:ext>
    </p:extLst>
  </p:cSld>
  <p:clrMapOvr>
    <a:masterClrMapping/>
  </p:clrMapOvr>
  <p:transition>
    <p:blinds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D43137A-5F60-428F-BFC2-1583A3161D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44665"/>
      </p:ext>
    </p:extLst>
  </p:cSld>
  <p:clrMapOvr>
    <a:masterClrMapping/>
  </p:clrMapOvr>
  <p:transition>
    <p:blinds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F92A8A2-F20D-48B1-B0F9-617FCBE799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0"/>
            <a:ext cx="9289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57767"/>
      </p:ext>
    </p:extLst>
  </p:cSld>
  <p:clrMapOvr>
    <a:masterClrMapping/>
  </p:clrMapOvr>
  <p:transition>
    <p:blinds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F02D2D1-6311-4597-A9AB-BD0FC5AEB3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87" y="0"/>
            <a:ext cx="9082813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43556"/>
      </p:ext>
    </p:extLst>
  </p:cSld>
  <p:clrMapOvr>
    <a:masterClrMapping/>
  </p:clrMapOvr>
  <p:transition>
    <p:blinds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D682740-6734-4E2A-8A3C-5350A14697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41890"/>
      </p:ext>
    </p:extLst>
  </p:cSld>
  <p:clrMapOvr>
    <a:masterClrMapping/>
  </p:clrMapOvr>
  <p:transition>
    <p:blinds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>
            <a:extLst>
              <a:ext uri="{FF2B5EF4-FFF2-40B4-BE49-F238E27FC236}">
                <a16:creationId xmlns:a16="http://schemas.microsoft.com/office/drawing/2014/main" id="{ECF4726F-9D51-4B73-BF62-B124492EC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10243" name="Rectangle 39">
            <a:extLst>
              <a:ext uri="{FF2B5EF4-FFF2-40B4-BE49-F238E27FC236}">
                <a16:creationId xmlns:a16="http://schemas.microsoft.com/office/drawing/2014/main" id="{9786B3A8-A068-4F76-8CAC-1BD637A32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013" y="0"/>
            <a:ext cx="3457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400" b="1">
                <a:solidFill>
                  <a:schemeClr val="bg1"/>
                </a:solidFill>
                <a:latin typeface="Arial" panose="020B0604020202020204" pitchFamily="34" charset="0"/>
              </a:rPr>
              <a:t>Projektbereich: Tourismus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0663107-386C-4B5D-ADDF-125AE69BDF61}"/>
              </a:ext>
            </a:extLst>
          </p:cNvPr>
          <p:cNvSpPr txBox="1"/>
          <p:nvPr/>
        </p:nvSpPr>
        <p:spPr>
          <a:xfrm>
            <a:off x="8649337" y="6165851"/>
            <a:ext cx="433387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4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1A355EE-8B66-4556-89BD-2AEDB74B03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824" y="147687"/>
            <a:ext cx="3926424" cy="21104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10B77EE-8661-4250-B0E2-C6AF8AADF9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94" y="2390154"/>
            <a:ext cx="3926425" cy="20776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FA8847D-817B-469A-9A79-065A350149D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03" y="4583263"/>
            <a:ext cx="3908466" cy="2068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A1BE89C-4685-41D7-A4C2-833202BE4D4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258" y="1422252"/>
            <a:ext cx="3320164" cy="5229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8BBA5F22-D765-46D3-8DF6-0A9C3F25E295}"/>
              </a:ext>
            </a:extLst>
          </p:cNvPr>
          <p:cNvSpPr txBox="1"/>
          <p:nvPr/>
        </p:nvSpPr>
        <p:spPr>
          <a:xfrm>
            <a:off x="4499993" y="404664"/>
            <a:ext cx="31341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Schilder für „Das Heilige Wasser“, den </a:t>
            </a:r>
            <a:r>
              <a:rPr lang="de-DE" dirty="0" err="1"/>
              <a:t>Schlüsenlehrpfad</a:t>
            </a:r>
            <a:r>
              <a:rPr lang="de-DE" dirty="0"/>
              <a:t> und den „Treffpunkt Alter Bahnhof Hützemert“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09962C3-53C5-414A-B190-173B7B4C7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4163" y="180418"/>
            <a:ext cx="13303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A9B57AB-86B9-4EC2-A58D-6E89A7D582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0"/>
            <a:ext cx="9217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81285"/>
      </p:ext>
    </p:extLst>
  </p:cSld>
  <p:clrMapOvr>
    <a:masterClrMapping/>
  </p:clrMapOvr>
  <p:transition>
    <p:blinds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389A3ED-F139-4CC1-AC71-6CC2F4E7A4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23454"/>
      </p:ext>
    </p:extLst>
  </p:cSld>
  <p:clrMapOvr>
    <a:masterClrMapping/>
  </p:clrMapOvr>
  <p:transition>
    <p:blinds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FA9A5DA-901A-4561-9B65-4AAB43E5E2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20" y="0"/>
            <a:ext cx="9361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04626"/>
      </p:ext>
    </p:extLst>
  </p:cSld>
  <p:clrMapOvr>
    <a:masterClrMapping/>
  </p:clrMapOvr>
  <p:transition>
    <p:blinds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Eigene Dateien\Daten\drolshagen\stadtmarketing\präsentationen\logo_quer.jpg">
            <a:extLst>
              <a:ext uri="{FF2B5EF4-FFF2-40B4-BE49-F238E27FC236}">
                <a16:creationId xmlns:a16="http://schemas.microsoft.com/office/drawing/2014/main" id="{725D7051-1181-468D-ACC4-B8CB47347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41500"/>
            <a:ext cx="9144000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 Box 3">
            <a:extLst>
              <a:ext uri="{FF2B5EF4-FFF2-40B4-BE49-F238E27FC236}">
                <a16:creationId xmlns:a16="http://schemas.microsoft.com/office/drawing/2014/main" id="{25A6772E-E5F7-49A4-9967-D8E58B298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"/>
            <a:ext cx="66294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3600" b="1">
                <a:latin typeface="Arial" panose="020B0604020202020204" pitchFamily="34" charset="0"/>
              </a:rPr>
              <a:t>VIELEN DANK FÜR IHRE AUFMERKSAMKEIT</a:t>
            </a:r>
            <a:endParaRPr lang="de-DE" altLang="de-DE" sz="2800"/>
          </a:p>
        </p:txBody>
      </p:sp>
      <p:sp>
        <p:nvSpPr>
          <p:cNvPr id="94212" name="Rectangle 4">
            <a:extLst>
              <a:ext uri="{FF2B5EF4-FFF2-40B4-BE49-F238E27FC236}">
                <a16:creationId xmlns:a16="http://schemas.microsoft.com/office/drawing/2014/main" id="{B7883141-6BC7-446C-9009-E87D7760E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blinds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>
            <a:extLst>
              <a:ext uri="{FF2B5EF4-FFF2-40B4-BE49-F238E27FC236}">
                <a16:creationId xmlns:a16="http://schemas.microsoft.com/office/drawing/2014/main" id="{A568B7CE-1392-4EC5-B827-C150A36F4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3" name="Rectangle 39">
            <a:extLst>
              <a:ext uri="{FF2B5EF4-FFF2-40B4-BE49-F238E27FC236}">
                <a16:creationId xmlns:a16="http://schemas.microsoft.com/office/drawing/2014/main" id="{06CD01FE-A2BE-46D4-BAE1-1B1CB28A4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013" y="0"/>
            <a:ext cx="3457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400" b="1">
                <a:solidFill>
                  <a:schemeClr val="bg1"/>
                </a:solidFill>
                <a:latin typeface="Arial" panose="020B0604020202020204" pitchFamily="34" charset="0"/>
              </a:rPr>
              <a:t>Projektbereich: Tourismus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200D2D1-C703-4C85-970A-4254EE8384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404664"/>
            <a:ext cx="6120680" cy="61963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FD310D2-552C-4A9E-941B-572D7A1BE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4163" y="180418"/>
            <a:ext cx="13303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C421ED8-2B84-4D93-AE5F-B78B03A391B7}"/>
              </a:ext>
            </a:extLst>
          </p:cNvPr>
          <p:cNvSpPr txBox="1"/>
          <p:nvPr/>
        </p:nvSpPr>
        <p:spPr>
          <a:xfrm>
            <a:off x="6516216" y="908720"/>
            <a:ext cx="2292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Neue Beschilderung für die „</a:t>
            </a:r>
            <a:r>
              <a:rPr lang="de-DE" b="1" dirty="0" err="1"/>
              <a:t>KuLTour</a:t>
            </a:r>
            <a:r>
              <a:rPr lang="de-DE" b="1" dirty="0"/>
              <a:t>“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E205612-9073-4622-B87D-A4DA5E612D80}"/>
              </a:ext>
            </a:extLst>
          </p:cNvPr>
          <p:cNvSpPr txBox="1"/>
          <p:nvPr/>
        </p:nvSpPr>
        <p:spPr>
          <a:xfrm>
            <a:off x="8478560" y="6175928"/>
            <a:ext cx="2880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5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C7A22BE-984F-4DC0-98AA-7D4BE827B6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999" y="3800953"/>
            <a:ext cx="2148327" cy="2148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708753"/>
      </p:ext>
    </p:extLst>
  </p:cSld>
  <p:clrMapOvr>
    <a:masterClrMapping/>
  </p:clrMapOvr>
  <p:transition>
    <p:blinds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>
            <a:extLst>
              <a:ext uri="{FF2B5EF4-FFF2-40B4-BE49-F238E27FC236}">
                <a16:creationId xmlns:a16="http://schemas.microsoft.com/office/drawing/2014/main" id="{7DA93676-05EB-428D-BFCF-A9EE79B5C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5" name="Rectangle 39">
            <a:extLst>
              <a:ext uri="{FF2B5EF4-FFF2-40B4-BE49-F238E27FC236}">
                <a16:creationId xmlns:a16="http://schemas.microsoft.com/office/drawing/2014/main" id="{0133E35E-C352-4113-AFCD-ADA8A0DA4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013" y="0"/>
            <a:ext cx="3457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400" b="1" dirty="0">
                <a:solidFill>
                  <a:schemeClr val="bg1"/>
                </a:solidFill>
                <a:latin typeface="Arial" panose="020B0604020202020204" pitchFamily="34" charset="0"/>
              </a:rPr>
              <a:t>Projektbereich: Tourismus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6EBB232C-E704-4257-AB0D-A44CFCDA9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4163" y="180418"/>
            <a:ext cx="13303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9075DC5-A78D-425D-B42C-66D6885E3B46}"/>
              </a:ext>
            </a:extLst>
          </p:cNvPr>
          <p:cNvSpPr txBox="1"/>
          <p:nvPr/>
        </p:nvSpPr>
        <p:spPr>
          <a:xfrm>
            <a:off x="7153642" y="6288629"/>
            <a:ext cx="433387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6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DA57436-6613-4FFA-92F7-6C49AF9A9C4F}"/>
              </a:ext>
            </a:extLst>
          </p:cNvPr>
          <p:cNvSpPr txBox="1"/>
          <p:nvPr/>
        </p:nvSpPr>
        <p:spPr>
          <a:xfrm>
            <a:off x="7543612" y="764964"/>
            <a:ext cx="1330325" cy="601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b="1" dirty="0"/>
              <a:t>Sehenswürdig-</a:t>
            </a:r>
            <a:r>
              <a:rPr lang="de-DE" sz="1100" b="1" dirty="0" err="1"/>
              <a:t>keiten</a:t>
            </a:r>
            <a:r>
              <a:rPr lang="de-DE" sz="11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 err="1"/>
              <a:t>Schlüsen</a:t>
            </a:r>
            <a:r>
              <a:rPr lang="de-DE" sz="1100" dirty="0"/>
              <a:t>-lehrpfad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 err="1"/>
              <a:t>KuLTour</a:t>
            </a:r>
            <a:endParaRPr lang="de-DE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 err="1"/>
              <a:t>KuLTische</a:t>
            </a:r>
            <a:endParaRPr lang="de-DE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 err="1"/>
              <a:t>zeichenKurs</a:t>
            </a:r>
            <a:endParaRPr lang="de-DE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/>
              <a:t>Alter Bahnhof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/>
              <a:t>Tunnelflyer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/>
              <a:t>Eichener Mühle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/>
              <a:t>Labyrinth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100" dirty="0"/>
          </a:p>
          <a:p>
            <a:r>
              <a:rPr lang="de-DE" sz="1100" b="1" dirty="0"/>
              <a:t>Übersichtsflyer: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/>
              <a:t>Der kleine </a:t>
            </a:r>
            <a:r>
              <a:rPr lang="de-DE" sz="1100" dirty="0" err="1"/>
              <a:t>Dräulzer</a:t>
            </a:r>
            <a:endParaRPr lang="de-DE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/>
              <a:t>Überblicke Drolshagen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100" dirty="0"/>
          </a:p>
          <a:p>
            <a:r>
              <a:rPr lang="de-DE" sz="1100" b="1" dirty="0"/>
              <a:t>Wandern: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 err="1"/>
              <a:t>Dräulzer</a:t>
            </a:r>
            <a:r>
              <a:rPr lang="de-DE" sz="1100" dirty="0"/>
              <a:t> Wandervogel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 err="1"/>
              <a:t>Dräulzer</a:t>
            </a:r>
            <a:r>
              <a:rPr lang="de-DE" sz="1100" dirty="0"/>
              <a:t> </a:t>
            </a:r>
            <a:r>
              <a:rPr lang="de-DE" sz="1100" dirty="0" err="1"/>
              <a:t>Jausenpfad</a:t>
            </a:r>
            <a:endParaRPr lang="de-DE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100" dirty="0"/>
          </a:p>
          <a:p>
            <a:r>
              <a:rPr lang="de-DE" sz="1100" b="1" dirty="0"/>
              <a:t>Radfahren: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/>
              <a:t>Die </a:t>
            </a:r>
            <a:r>
              <a:rPr lang="de-DE" sz="1100" dirty="0" err="1"/>
              <a:t>Dräulzer</a:t>
            </a:r>
            <a:r>
              <a:rPr lang="de-DE" sz="1100" dirty="0"/>
              <a:t> 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/>
              <a:t>Agger-</a:t>
            </a:r>
            <a:r>
              <a:rPr lang="de-DE" sz="1100" dirty="0" err="1"/>
              <a:t>Bigge</a:t>
            </a:r>
            <a:r>
              <a:rPr lang="de-DE" sz="1100" dirty="0"/>
              <a:t>-Runde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100" dirty="0"/>
          </a:p>
          <a:p>
            <a:r>
              <a:rPr lang="de-DE" sz="1100" b="1" dirty="0"/>
              <a:t>Spezialflyer: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/>
              <a:t>Wir sind führend (Führungen)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 err="1"/>
              <a:t>Drolshagener</a:t>
            </a:r>
            <a:r>
              <a:rPr lang="de-DE" sz="1100" dirty="0"/>
              <a:t> Erinnerungen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82BFF29-B335-45DA-83ED-8B738F1A3404}"/>
              </a:ext>
            </a:extLst>
          </p:cNvPr>
          <p:cNvSpPr txBox="1"/>
          <p:nvPr/>
        </p:nvSpPr>
        <p:spPr>
          <a:xfrm>
            <a:off x="179512" y="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FLYER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54BEFAE-823A-45E8-91C9-E3E8506954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8" t="12859" r="5114" b="6563"/>
          <a:stretch/>
        </p:blipFill>
        <p:spPr>
          <a:xfrm>
            <a:off x="0" y="663448"/>
            <a:ext cx="7524328" cy="5069807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11DA6BD3-1FC0-4066-88D4-47592A47252A}"/>
              </a:ext>
            </a:extLst>
          </p:cNvPr>
          <p:cNvSpPr txBox="1"/>
          <p:nvPr/>
        </p:nvSpPr>
        <p:spPr>
          <a:xfrm>
            <a:off x="53752" y="5828465"/>
            <a:ext cx="4014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B7491E"/>
                </a:solidFill>
              </a:rPr>
              <a:t>17 verschiedene, zielgruppenspezifische Flyer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60F1A62-DD40-4D65-BFD8-DA985BB1472E}"/>
              </a:ext>
            </a:extLst>
          </p:cNvPr>
          <p:cNvSpPr txBox="1"/>
          <p:nvPr/>
        </p:nvSpPr>
        <p:spPr>
          <a:xfrm rot="19534172">
            <a:off x="2037809" y="4663855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Neuauflage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04D0994-0E93-4A9A-BEB9-396AC8FEE41E}"/>
              </a:ext>
            </a:extLst>
          </p:cNvPr>
          <p:cNvSpPr txBox="1"/>
          <p:nvPr/>
        </p:nvSpPr>
        <p:spPr>
          <a:xfrm rot="19534172">
            <a:off x="5494194" y="1063716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Neuauflage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B904693-80EF-4789-995A-54710FCC4A3E}"/>
              </a:ext>
            </a:extLst>
          </p:cNvPr>
          <p:cNvSpPr txBox="1"/>
          <p:nvPr/>
        </p:nvSpPr>
        <p:spPr>
          <a:xfrm>
            <a:off x="4211960" y="2996952"/>
            <a:ext cx="864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Neu-</a:t>
            </a:r>
          </a:p>
          <a:p>
            <a:pPr algn="ctr"/>
            <a:r>
              <a:rPr lang="de-DE" b="1" dirty="0" err="1">
                <a:solidFill>
                  <a:schemeClr val="bg1"/>
                </a:solidFill>
              </a:rPr>
              <a:t>auflage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6101218-B69B-40A4-B46C-A849C7A3CF6F}"/>
              </a:ext>
            </a:extLst>
          </p:cNvPr>
          <p:cNvSpPr txBox="1"/>
          <p:nvPr/>
        </p:nvSpPr>
        <p:spPr>
          <a:xfrm rot="19534172">
            <a:off x="-7275" y="1855543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Neuauflage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28AD2F9-FAEB-4139-A356-006F5A1A01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187" y="4666463"/>
            <a:ext cx="980916" cy="2149704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FDF4A003-00AB-4960-AB53-17C21C561641}"/>
              </a:ext>
            </a:extLst>
          </p:cNvPr>
          <p:cNvSpPr txBox="1"/>
          <p:nvPr/>
        </p:nvSpPr>
        <p:spPr>
          <a:xfrm>
            <a:off x="5580112" y="5877272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B7491E"/>
                </a:solidFill>
              </a:rPr>
              <a:t>NEU: Mountainbike-Flyer</a:t>
            </a:r>
          </a:p>
        </p:txBody>
      </p:sp>
    </p:spTree>
    <p:extLst>
      <p:ext uri="{BB962C8B-B14F-4D97-AF65-F5344CB8AC3E}">
        <p14:creationId xmlns:p14="http://schemas.microsoft.com/office/powerpoint/2010/main" val="2173097181"/>
      </p:ext>
    </p:extLst>
  </p:cSld>
  <p:clrMapOvr>
    <a:masterClrMapping/>
  </p:clrMapOvr>
  <p:transition>
    <p:blinds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02BCE5A1-8A91-4854-8065-E1B36C897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762000"/>
            <a:ext cx="41910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300">
              <a:latin typeface="Arial" panose="020B0604020202020204" pitchFamily="34" charset="0"/>
            </a:endParaRPr>
          </a:p>
        </p:txBody>
      </p:sp>
      <p:sp>
        <p:nvSpPr>
          <p:cNvPr id="12291" name="Textfeld 15">
            <a:extLst>
              <a:ext uri="{FF2B5EF4-FFF2-40B4-BE49-F238E27FC236}">
                <a16:creationId xmlns:a16="http://schemas.microsoft.com/office/drawing/2014/main" id="{A305A764-0578-44FD-AE06-DA3A5AD05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2030413"/>
            <a:ext cx="30241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400" b="1">
                <a:latin typeface="Arial" panose="020B0604020202020204" pitchFamily="34" charset="0"/>
              </a:rPr>
              <a:t>Ein Weg wird zur Attraktion!</a:t>
            </a:r>
          </a:p>
        </p:txBody>
      </p:sp>
      <p:pic>
        <p:nvPicPr>
          <p:cNvPr id="12294" name="Picture 38" descr="C:\Eigene Dateien\Daten\drolshagen\stadtmarketing\präsentationen\beirat2011\kultour.jpg">
            <a:extLst>
              <a:ext uri="{FF2B5EF4-FFF2-40B4-BE49-F238E27FC236}">
                <a16:creationId xmlns:a16="http://schemas.microsoft.com/office/drawing/2014/main" id="{57C85CF8-28F6-4250-87D0-5A331241F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6738" y="457200"/>
            <a:ext cx="320357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Grafik 21">
            <a:extLst>
              <a:ext uri="{FF2B5EF4-FFF2-40B4-BE49-F238E27FC236}">
                <a16:creationId xmlns:a16="http://schemas.microsoft.com/office/drawing/2014/main" id="{CFC31871-95FB-4DC7-A1EB-B6E183167F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5300" y="3917950"/>
            <a:ext cx="610870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 Box 11">
            <a:extLst>
              <a:ext uri="{FF2B5EF4-FFF2-40B4-BE49-F238E27FC236}">
                <a16:creationId xmlns:a16="http://schemas.microsoft.com/office/drawing/2014/main" id="{E69F0818-2E2B-4379-B9DE-28EE08033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2650" y="6334125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800" b="1" dirty="0">
                <a:solidFill>
                  <a:schemeClr val="bg1"/>
                </a:solidFill>
              </a:rPr>
              <a:t>7</a:t>
            </a:r>
          </a:p>
        </p:txBody>
      </p:sp>
      <p:pic>
        <p:nvPicPr>
          <p:cNvPr id="12298" name="Grafik 7">
            <a:extLst>
              <a:ext uri="{FF2B5EF4-FFF2-40B4-BE49-F238E27FC236}">
                <a16:creationId xmlns:a16="http://schemas.microsoft.com/office/drawing/2014/main" id="{86D6DE43-EFAE-479B-BE7D-962D0B21B28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869160"/>
            <a:ext cx="2901950" cy="200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1662788-9191-48C1-BCE7-8CA343E883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14" y="-1035496"/>
            <a:ext cx="5593971" cy="3731507"/>
          </a:xfrm>
          <a:prstGeom prst="rect">
            <a:avLst/>
          </a:prstGeom>
        </p:spPr>
      </p:pic>
      <p:sp>
        <p:nvSpPr>
          <p:cNvPr id="6" name="Rectangle 31">
            <a:extLst>
              <a:ext uri="{FF2B5EF4-FFF2-40B4-BE49-F238E27FC236}">
                <a16:creationId xmlns:a16="http://schemas.microsoft.com/office/drawing/2014/main" id="{C127DE96-1164-4864-901D-A2B0FFC7E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>
              <a:latin typeface="Arial" panose="020B0604020202020204" pitchFamily="34" charset="0"/>
            </a:endParaRPr>
          </a:p>
        </p:txBody>
      </p:sp>
      <p:sp>
        <p:nvSpPr>
          <p:cNvPr id="7" name="Rectangle 39">
            <a:extLst>
              <a:ext uri="{FF2B5EF4-FFF2-40B4-BE49-F238E27FC236}">
                <a16:creationId xmlns:a16="http://schemas.microsoft.com/office/drawing/2014/main" id="{E40179C3-BC5A-4B2A-AC70-69FBB5515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0"/>
            <a:ext cx="2439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400" b="1">
                <a:solidFill>
                  <a:schemeClr val="bg1"/>
                </a:solidFill>
                <a:latin typeface="Arial" panose="020B0604020202020204" pitchFamily="34" charset="0"/>
              </a:rPr>
              <a:t>Projektbereich: Tourismus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035223B-A55B-4097-AF8D-0B40AAF479E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300288"/>
            <a:ext cx="5593971" cy="2459038"/>
          </a:xfrm>
          <a:prstGeom prst="rect">
            <a:avLst/>
          </a:prstGeom>
        </p:spPr>
      </p:pic>
    </p:spTree>
  </p:cSld>
  <p:clrMapOvr>
    <a:masterClrMapping/>
  </p:clrMapOvr>
  <p:transition>
    <p:blinds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>
            <a:extLst>
              <a:ext uri="{FF2B5EF4-FFF2-40B4-BE49-F238E27FC236}">
                <a16:creationId xmlns:a16="http://schemas.microsoft.com/office/drawing/2014/main" id="{D87C3CD8-9E4E-4CA4-AB96-172295EB8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3" name="Rectangle 39">
            <a:extLst>
              <a:ext uri="{FF2B5EF4-FFF2-40B4-BE49-F238E27FC236}">
                <a16:creationId xmlns:a16="http://schemas.microsoft.com/office/drawing/2014/main" id="{6DF5ED95-EC7D-4CF4-B8D0-064925ACA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013" y="0"/>
            <a:ext cx="3457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400" b="1" dirty="0">
                <a:solidFill>
                  <a:schemeClr val="bg1"/>
                </a:solidFill>
                <a:latin typeface="Arial" panose="020B0604020202020204" pitchFamily="34" charset="0"/>
              </a:rPr>
              <a:t>Projektbereich: Tourismus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7B00BB-8BB6-4176-A935-BAEC783CD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4163" y="180418"/>
            <a:ext cx="13303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AD58497-2F8B-449A-AD99-D9B8FA162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319" y="-24431"/>
            <a:ext cx="5124450" cy="258127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CD7F6BA-4F14-4944-87F2-FA4149BF6B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720" y="2649790"/>
            <a:ext cx="3563373" cy="237558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176C0AB-FB30-4482-95CA-70B734E10A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745" y="3323520"/>
            <a:ext cx="4223255" cy="237558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143E507-33D7-42C5-BA23-47BC362D6B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319" y="2780928"/>
            <a:ext cx="2687159" cy="3807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2336B13-DB54-42BA-95A5-C68DA48EE34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2831" y="877744"/>
            <a:ext cx="3461657" cy="2307771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000E696-743B-44AB-AB7A-E51A8287A489}"/>
              </a:ext>
            </a:extLst>
          </p:cNvPr>
          <p:cNvSpPr txBox="1"/>
          <p:nvPr/>
        </p:nvSpPr>
        <p:spPr>
          <a:xfrm>
            <a:off x="2962006" y="5202236"/>
            <a:ext cx="60282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Gelungenes Literatur-</a:t>
            </a:r>
          </a:p>
          <a:p>
            <a:r>
              <a:rPr lang="de-DE" sz="1200" dirty="0"/>
              <a:t>Picknick mit der Regions-</a:t>
            </a:r>
          </a:p>
          <a:p>
            <a:r>
              <a:rPr lang="de-DE" sz="1200" dirty="0" err="1"/>
              <a:t>schreiberin</a:t>
            </a:r>
            <a:r>
              <a:rPr lang="de-DE" sz="1200" dirty="0"/>
              <a:t> Barbara </a:t>
            </a:r>
          </a:p>
          <a:p>
            <a:r>
              <a:rPr lang="de-DE" sz="1200" dirty="0"/>
              <a:t>Peveling (in Kooperation mit </a:t>
            </a:r>
          </a:p>
          <a:p>
            <a:r>
              <a:rPr lang="de-DE" sz="1200" dirty="0"/>
              <a:t>der Kulturregion Südwestfalen) und der Unterstützung von MUT-Sauerland. </a:t>
            </a:r>
          </a:p>
          <a:p>
            <a:r>
              <a:rPr lang="de-DE" sz="1200" dirty="0"/>
              <a:t>Es entstand ein YouTube-Video. Ein weiteres YouTube-Video über den </a:t>
            </a:r>
          </a:p>
          <a:p>
            <a:r>
              <a:rPr lang="de-DE" sz="1200" dirty="0"/>
              <a:t>gesamten Weg wurde ebenfalls von MUT-Sauerland gedreht.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042F912-F155-4E78-9191-4F7613BD3A0C}"/>
              </a:ext>
            </a:extLst>
          </p:cNvPr>
          <p:cNvSpPr txBox="1"/>
          <p:nvPr/>
        </p:nvSpPr>
        <p:spPr>
          <a:xfrm>
            <a:off x="8586192" y="6240875"/>
            <a:ext cx="557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668513583"/>
      </p:ext>
    </p:extLst>
  </p:cSld>
  <p:clrMapOvr>
    <a:masterClrMapping/>
  </p:clrMapOvr>
  <p:transition>
    <p:blinds/>
  </p:transition>
</p:sld>
</file>

<file path=ppt/theme/theme1.xml><?xml version="1.0" encoding="utf-8"?>
<a:theme xmlns:a="http://schemas.openxmlformats.org/drawingml/2006/main" name="Larissa-Design">
  <a:themeElements>
    <a:clrScheme name="Larissa-Design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Larissa-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1455</Words>
  <Application>Microsoft Office PowerPoint</Application>
  <PresentationFormat>Bildschirmpräsentation (4:3)</PresentationFormat>
  <Paragraphs>317</Paragraphs>
  <Slides>53</Slides>
  <Notes>37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53</vt:i4>
      </vt:variant>
    </vt:vector>
  </HeadingPairs>
  <TitlesOfParts>
    <vt:vector size="56" baseType="lpstr">
      <vt:lpstr>Arial</vt:lpstr>
      <vt:lpstr>Times New Roman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Kein Folientitel</dc:title>
  <dc:creator>Regine Rottwinkel</dc:creator>
  <cp:lastModifiedBy>Regine Rottwinkel</cp:lastModifiedBy>
  <cp:revision>759</cp:revision>
  <cp:lastPrinted>2020-10-10T15:41:08Z</cp:lastPrinted>
  <dcterms:created xsi:type="dcterms:W3CDTF">2005-05-15T16:36:36Z</dcterms:created>
  <dcterms:modified xsi:type="dcterms:W3CDTF">2021-10-14T14:20:02Z</dcterms:modified>
</cp:coreProperties>
</file>