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914" r:id="rId3"/>
    <p:sldId id="862" r:id="rId4"/>
    <p:sldId id="973" r:id="rId5"/>
    <p:sldId id="691" r:id="rId6"/>
    <p:sldId id="257" r:id="rId7"/>
    <p:sldId id="260" r:id="rId8"/>
    <p:sldId id="921" r:id="rId9"/>
    <p:sldId id="923" r:id="rId10"/>
    <p:sldId id="978" r:id="rId11"/>
    <p:sldId id="920" r:id="rId12"/>
    <p:sldId id="998" r:id="rId13"/>
    <p:sldId id="919" r:id="rId14"/>
    <p:sldId id="972" r:id="rId15"/>
    <p:sldId id="801" r:id="rId16"/>
    <p:sldId id="983" r:id="rId17"/>
    <p:sldId id="997" r:id="rId18"/>
    <p:sldId id="793" r:id="rId19"/>
    <p:sldId id="1001" r:id="rId20"/>
    <p:sldId id="1002" r:id="rId21"/>
    <p:sldId id="1013" r:id="rId22"/>
    <p:sldId id="1000" r:id="rId23"/>
    <p:sldId id="930" r:id="rId24"/>
    <p:sldId id="903" r:id="rId25"/>
    <p:sldId id="861" r:id="rId26"/>
    <p:sldId id="989" r:id="rId27"/>
    <p:sldId id="1011" r:id="rId28"/>
    <p:sldId id="1010" r:id="rId29"/>
    <p:sldId id="1012" r:id="rId30"/>
    <p:sldId id="892" r:id="rId31"/>
    <p:sldId id="822" r:id="rId32"/>
    <p:sldId id="821" r:id="rId33"/>
    <p:sldId id="999" r:id="rId34"/>
    <p:sldId id="588" r:id="rId35"/>
    <p:sldId id="929" r:id="rId36"/>
    <p:sldId id="936" r:id="rId37"/>
    <p:sldId id="937" r:id="rId38"/>
    <p:sldId id="938" r:id="rId39"/>
    <p:sldId id="1003" r:id="rId40"/>
    <p:sldId id="1004" r:id="rId41"/>
    <p:sldId id="1005" r:id="rId42"/>
    <p:sldId id="1006" r:id="rId43"/>
    <p:sldId id="1007" r:id="rId44"/>
    <p:sldId id="1008" r:id="rId45"/>
    <p:sldId id="1009" r:id="rId46"/>
    <p:sldId id="676" r:id="rId47"/>
  </p:sldIdLst>
  <p:sldSz cx="9144000" cy="6858000" type="screen4x3"/>
  <p:notesSz cx="6888163" cy="100187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B7491E"/>
    <a:srgbClr val="6C695E"/>
    <a:srgbClr val="CCFF33"/>
    <a:srgbClr val="7EFD3C"/>
    <a:srgbClr val="FFCC00"/>
    <a:srgbClr val="FF0000"/>
    <a:srgbClr val="00CCFF"/>
    <a:srgbClr val="99663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9" autoAdjust="0"/>
    <p:restoredTop sz="95814" autoAdjust="0"/>
  </p:normalViewPr>
  <p:slideViewPr>
    <p:cSldViewPr>
      <p:cViewPr varScale="1">
        <p:scale>
          <a:sx n="122" d="100"/>
          <a:sy n="122" d="100"/>
        </p:scale>
        <p:origin x="1152" y="96"/>
      </p:cViewPr>
      <p:guideLst>
        <p:guide orient="horz" pos="2256"/>
        <p:guide pos="192"/>
      </p:guideLst>
    </p:cSldViewPr>
  </p:slideViewPr>
  <p:outlineViewPr>
    <p:cViewPr>
      <p:scale>
        <a:sx n="33" d="100"/>
        <a:sy n="33" d="100"/>
      </p:scale>
      <p:origin x="0" y="-3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notesViewPr>
    <p:cSldViewPr>
      <p:cViewPr>
        <p:scale>
          <a:sx n="100" d="100"/>
          <a:sy n="100" d="100"/>
        </p:scale>
        <p:origin x="3540" y="-582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Übernachtungen je Quartal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Drolshagen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Q2 2022</c:v>
                </c:pt>
                <c:pt idx="1">
                  <c:v>Q3 2022</c:v>
                </c:pt>
                <c:pt idx="2">
                  <c:v>Q4 2022</c:v>
                </c:pt>
                <c:pt idx="3">
                  <c:v>Q1 2023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16651</c:v>
                </c:pt>
                <c:pt idx="1">
                  <c:v>21751</c:v>
                </c:pt>
                <c:pt idx="2">
                  <c:v>8248</c:v>
                </c:pt>
                <c:pt idx="3">
                  <c:v>5235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1-4671-A06B-791BC242733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Attendorn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Q2 2022</c:v>
                </c:pt>
                <c:pt idx="1">
                  <c:v>Q3 2022</c:v>
                </c:pt>
                <c:pt idx="2">
                  <c:v>Q4 2022</c:v>
                </c:pt>
                <c:pt idx="3">
                  <c:v>Q1 2023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37458</c:v>
                </c:pt>
                <c:pt idx="1">
                  <c:v>39231</c:v>
                </c:pt>
                <c:pt idx="2">
                  <c:v>25554</c:v>
                </c:pt>
                <c:pt idx="3">
                  <c:v>18348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1-4671-A06B-791BC242733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Wenden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Q2 2022</c:v>
                </c:pt>
                <c:pt idx="1">
                  <c:v>Q3 2022</c:v>
                </c:pt>
                <c:pt idx="2">
                  <c:v>Q4 2022</c:v>
                </c:pt>
                <c:pt idx="3">
                  <c:v>Q1 2023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4535</c:v>
                </c:pt>
                <c:pt idx="1">
                  <c:v>5463</c:v>
                </c:pt>
                <c:pt idx="2">
                  <c:v>4653</c:v>
                </c:pt>
                <c:pt idx="3">
                  <c:v>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1-4671-A06B-791BC242733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Finnentrop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Q2 2022</c:v>
                </c:pt>
                <c:pt idx="1">
                  <c:v>Q3 2022</c:v>
                </c:pt>
                <c:pt idx="2">
                  <c:v>Q4 2022</c:v>
                </c:pt>
                <c:pt idx="3">
                  <c:v>Q1 2023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5263</c:v>
                </c:pt>
                <c:pt idx="1">
                  <c:v>5299</c:v>
                </c:pt>
                <c:pt idx="2">
                  <c:v>3954</c:v>
                </c:pt>
                <c:pt idx="3">
                  <c:v>2817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1-4671-A06B-791BC2427330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Kirchundem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Q2 2022</c:v>
                </c:pt>
                <c:pt idx="1">
                  <c:v>Q3 2022</c:v>
                </c:pt>
                <c:pt idx="2">
                  <c:v>Q4 2022</c:v>
                </c:pt>
                <c:pt idx="3">
                  <c:v>Q1 2023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8011</c:v>
                </c:pt>
                <c:pt idx="1">
                  <c:v>7949</c:v>
                </c:pt>
                <c:pt idx="2">
                  <c:v>4835</c:v>
                </c:pt>
                <c:pt idx="3">
                  <c:v>3698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1-4671-A06B-791BC2427330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Olpe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Q2 2022</c:v>
                </c:pt>
                <c:pt idx="1">
                  <c:v>Q3 2022</c:v>
                </c:pt>
                <c:pt idx="2">
                  <c:v>Q4 2022</c:v>
                </c:pt>
                <c:pt idx="3">
                  <c:v>Q1 2023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43461</c:v>
                </c:pt>
                <c:pt idx="1">
                  <c:v>57874</c:v>
                </c:pt>
                <c:pt idx="2">
                  <c:v>15554</c:v>
                </c:pt>
                <c:pt idx="3">
                  <c:v>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1-4671-A06B-791BC2427330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Meinerzhagen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Q2 2022</c:v>
                </c:pt>
                <c:pt idx="1">
                  <c:v>Q3 2022</c:v>
                </c:pt>
                <c:pt idx="2">
                  <c:v>Q4 2022</c:v>
                </c:pt>
                <c:pt idx="3">
                  <c:v>Q1 2023</c:v>
                </c:pt>
              </c:strCache>
            </c:strRef>
          </c:cat>
          <c:val>
            <c:numRef>
              <c:f>Tabelle1!$H$2:$H$5</c:f>
              <c:numCache>
                <c:formatCode>General</c:formatCode>
                <c:ptCount val="4"/>
                <c:pt idx="0">
                  <c:v>8495</c:v>
                </c:pt>
                <c:pt idx="1">
                  <c:v>10896</c:v>
                </c:pt>
                <c:pt idx="2">
                  <c:v>5692</c:v>
                </c:pt>
                <c:pt idx="3">
                  <c:v>5095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1-4671-A06B-791BC2427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767983"/>
        <c:axId val="166764143"/>
      </c:barChart>
      <c:catAx>
        <c:axId val="16676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6764143"/>
        <c:crosses val="autoZero"/>
        <c:auto val="1"/>
        <c:lblAlgn val="ctr"/>
        <c:lblOffset val="100"/>
        <c:noMultiLvlLbl val="0"/>
      </c:catAx>
      <c:valAx>
        <c:axId val="166764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676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B94D439-5DA8-4872-BB2A-36403D901A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46407C6-B06A-490E-9120-F08342B4653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37D7EA51-80A5-4308-ACCB-A986DAC15EA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01B01B86-2492-466C-A262-28D66AEF7E6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581836-59EC-4CAF-8C6A-865EEB078D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>
            <a:extLst>
              <a:ext uri="{FF2B5EF4-FFF2-40B4-BE49-F238E27FC236}">
                <a16:creationId xmlns:a16="http://schemas.microsoft.com/office/drawing/2014/main" id="{27F46E27-C28B-42EF-A941-FE624B2C46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3" name="Rectangle 1027">
            <a:extLst>
              <a:ext uri="{FF2B5EF4-FFF2-40B4-BE49-F238E27FC236}">
                <a16:creationId xmlns:a16="http://schemas.microsoft.com/office/drawing/2014/main" id="{46BD9A46-642A-4143-8B13-7012E1CB930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1028">
            <a:extLst>
              <a:ext uri="{FF2B5EF4-FFF2-40B4-BE49-F238E27FC236}">
                <a16:creationId xmlns:a16="http://schemas.microsoft.com/office/drawing/2014/main" id="{9D81BB0D-9982-44DB-A63D-344AF4F6904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1029">
            <a:extLst>
              <a:ext uri="{FF2B5EF4-FFF2-40B4-BE49-F238E27FC236}">
                <a16:creationId xmlns:a16="http://schemas.microsoft.com/office/drawing/2014/main" id="{44F64697-EE09-428C-84CA-A6E0405723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59325"/>
            <a:ext cx="5049837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6326" name="Rectangle 1030">
            <a:extLst>
              <a:ext uri="{FF2B5EF4-FFF2-40B4-BE49-F238E27FC236}">
                <a16:creationId xmlns:a16="http://schemas.microsoft.com/office/drawing/2014/main" id="{C3A70AF5-09B8-4424-8E9C-8A9DE4BA08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7" name="Rectangle 1031">
            <a:extLst>
              <a:ext uri="{FF2B5EF4-FFF2-40B4-BE49-F238E27FC236}">
                <a16:creationId xmlns:a16="http://schemas.microsoft.com/office/drawing/2014/main" id="{DC927556-A293-4D9D-BF7B-9E4589FB2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7" tIns="46753" rIns="93507" bIns="46753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9261D88-D550-4442-A0A0-7663DBE09A1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>
            <a:extLst>
              <a:ext uri="{FF2B5EF4-FFF2-40B4-BE49-F238E27FC236}">
                <a16:creationId xmlns:a16="http://schemas.microsoft.com/office/drawing/2014/main" id="{5EB1F335-AF97-446D-942A-7140CECCEA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>
            <a:extLst>
              <a:ext uri="{FF2B5EF4-FFF2-40B4-BE49-F238E27FC236}">
                <a16:creationId xmlns:a16="http://schemas.microsoft.com/office/drawing/2014/main" id="{CFAD34EC-740A-43D2-A027-B83275C49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F1293130-DA48-4906-9FEB-2A555F663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88C632-6D27-443D-A2CB-CDC49781CD15}" type="slidenum">
              <a:rPr lang="de-DE" altLang="de-DE" sz="1200" smtClean="0">
                <a:latin typeface="Times New Roman" panose="02020603050405020304" pitchFamily="18" charset="0"/>
              </a:rPr>
              <a:pPr/>
              <a:t>1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AFF3DE72-5B09-4D63-8A71-B4D663986A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4921F3E5-67C9-4A6E-ABB1-CC33748BE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7652" name="Foliennummernplatzhalter 3">
            <a:extLst>
              <a:ext uri="{FF2B5EF4-FFF2-40B4-BE49-F238E27FC236}">
                <a16:creationId xmlns:a16="http://schemas.microsoft.com/office/drawing/2014/main" id="{B809BC6A-57AE-42B7-884E-3A09B04AA3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8FE63E-AEC1-43E5-A0E0-6249225D7394}" type="slidenum">
              <a:rPr lang="de-DE" altLang="de-DE" sz="1200" smtClean="0">
                <a:latin typeface="Times New Roman" panose="02020603050405020304" pitchFamily="18" charset="0"/>
              </a:rPr>
              <a:pPr/>
              <a:t>13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261D88-D550-4442-A0A0-7663DBE09A11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9369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>
            <a:extLst>
              <a:ext uri="{FF2B5EF4-FFF2-40B4-BE49-F238E27FC236}">
                <a16:creationId xmlns:a16="http://schemas.microsoft.com/office/drawing/2014/main" id="{95D7FE25-87C4-40B1-AA62-AB622C0F59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>
            <a:extLst>
              <a:ext uri="{FF2B5EF4-FFF2-40B4-BE49-F238E27FC236}">
                <a16:creationId xmlns:a16="http://schemas.microsoft.com/office/drawing/2014/main" id="{562ED0BA-CFB0-4577-B55F-16BB8D1BD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1748" name="Foliennummernplatzhalter 3">
            <a:extLst>
              <a:ext uri="{FF2B5EF4-FFF2-40B4-BE49-F238E27FC236}">
                <a16:creationId xmlns:a16="http://schemas.microsoft.com/office/drawing/2014/main" id="{8BFB946F-C6D9-44FD-8043-657A2FA72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6E0F6D-F7BD-44E1-94F6-8372E8332C6F}" type="slidenum">
              <a:rPr lang="de-DE" altLang="de-DE" sz="1200" smtClean="0">
                <a:latin typeface="Times New Roman" panose="02020603050405020304" pitchFamily="18" charset="0"/>
              </a:rPr>
              <a:pPr/>
              <a:t>15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261D88-D550-4442-A0A0-7663DBE09A11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7532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>
            <a:extLst>
              <a:ext uri="{FF2B5EF4-FFF2-40B4-BE49-F238E27FC236}">
                <a16:creationId xmlns:a16="http://schemas.microsoft.com/office/drawing/2014/main" id="{526D17C5-89F1-40C9-B679-68F628512F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>
            <a:extLst>
              <a:ext uri="{FF2B5EF4-FFF2-40B4-BE49-F238E27FC236}">
                <a16:creationId xmlns:a16="http://schemas.microsoft.com/office/drawing/2014/main" id="{87BC09F9-3913-4FAB-B155-86D91A973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44036" name="Foliennummernplatzhalter 3">
            <a:extLst>
              <a:ext uri="{FF2B5EF4-FFF2-40B4-BE49-F238E27FC236}">
                <a16:creationId xmlns:a16="http://schemas.microsoft.com/office/drawing/2014/main" id="{0C95CE12-0BC5-4F8F-904A-D5D452C89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5FF7F-74DF-4C16-A468-750A695BF1CC}" type="slidenum">
              <a:rPr lang="de-DE" altLang="de-DE" sz="1200" smtClean="0">
                <a:latin typeface="Times New Roman" panose="02020603050405020304" pitchFamily="18" charset="0"/>
              </a:rPr>
              <a:pPr/>
              <a:t>18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>
            <a:extLst>
              <a:ext uri="{FF2B5EF4-FFF2-40B4-BE49-F238E27FC236}">
                <a16:creationId xmlns:a16="http://schemas.microsoft.com/office/drawing/2014/main" id="{C0658D1F-66F8-4687-9BF3-AEAC57240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>
            <a:extLst>
              <a:ext uri="{FF2B5EF4-FFF2-40B4-BE49-F238E27FC236}">
                <a16:creationId xmlns:a16="http://schemas.microsoft.com/office/drawing/2014/main" id="{E97D03F5-BF58-4CAA-8A0A-6E6B73181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56324" name="Foliennummernplatzhalter 3">
            <a:extLst>
              <a:ext uri="{FF2B5EF4-FFF2-40B4-BE49-F238E27FC236}">
                <a16:creationId xmlns:a16="http://schemas.microsoft.com/office/drawing/2014/main" id="{75DCFD6B-8EA7-4B2E-A02C-E2FF18A75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39DF3-5660-490B-AB77-77193463E428}" type="slidenum">
              <a:rPr lang="de-DE" altLang="de-DE" sz="1200" smtClean="0">
                <a:latin typeface="Times New Roman" panose="02020603050405020304" pitchFamily="18" charset="0"/>
              </a:rPr>
              <a:pPr/>
              <a:t>23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>
            <a:extLst>
              <a:ext uri="{FF2B5EF4-FFF2-40B4-BE49-F238E27FC236}">
                <a16:creationId xmlns:a16="http://schemas.microsoft.com/office/drawing/2014/main" id="{289DAED0-AA4D-46DC-A5FF-6670DC759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izenplatzhalter 2">
            <a:extLst>
              <a:ext uri="{FF2B5EF4-FFF2-40B4-BE49-F238E27FC236}">
                <a16:creationId xmlns:a16="http://schemas.microsoft.com/office/drawing/2014/main" id="{3E056E4F-8874-41DB-B8EE-91DE871F7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70660" name="Foliennummernplatzhalter 3">
            <a:extLst>
              <a:ext uri="{FF2B5EF4-FFF2-40B4-BE49-F238E27FC236}">
                <a16:creationId xmlns:a16="http://schemas.microsoft.com/office/drawing/2014/main" id="{CC8CB288-AB8C-408B-9094-1351FFA2F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18EC75-E757-49F0-9180-1D378306E1A7}" type="slidenum">
              <a:rPr lang="de-DE" altLang="de-DE" sz="1200" smtClean="0">
                <a:latin typeface="Times New Roman" panose="02020603050405020304" pitchFamily="18" charset="0"/>
              </a:rPr>
              <a:pPr/>
              <a:t>24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>
            <a:extLst>
              <a:ext uri="{FF2B5EF4-FFF2-40B4-BE49-F238E27FC236}">
                <a16:creationId xmlns:a16="http://schemas.microsoft.com/office/drawing/2014/main" id="{CE4F65EC-381B-42FC-BCED-FE52F4D15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izenplatzhalter 2">
            <a:extLst>
              <a:ext uri="{FF2B5EF4-FFF2-40B4-BE49-F238E27FC236}">
                <a16:creationId xmlns:a16="http://schemas.microsoft.com/office/drawing/2014/main" id="{A015666C-0D4D-44AD-9DF5-774ED528B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72708" name="Foliennummernplatzhalter 3">
            <a:extLst>
              <a:ext uri="{FF2B5EF4-FFF2-40B4-BE49-F238E27FC236}">
                <a16:creationId xmlns:a16="http://schemas.microsoft.com/office/drawing/2014/main" id="{9C70290E-06AB-45F4-9038-59D6F5D68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809035-5FA7-49A8-B9CC-B30C81B7188E}" type="slidenum">
              <a:rPr lang="de-DE" altLang="de-DE" sz="1200" smtClean="0">
                <a:latin typeface="Times New Roman" panose="02020603050405020304" pitchFamily="18" charset="0"/>
              </a:rPr>
              <a:pPr/>
              <a:t>25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>
            <a:extLst>
              <a:ext uri="{FF2B5EF4-FFF2-40B4-BE49-F238E27FC236}">
                <a16:creationId xmlns:a16="http://schemas.microsoft.com/office/drawing/2014/main" id="{1B3ECED5-DC03-4771-A43A-2A720C0DC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izenplatzhalter 2">
            <a:extLst>
              <a:ext uri="{FF2B5EF4-FFF2-40B4-BE49-F238E27FC236}">
                <a16:creationId xmlns:a16="http://schemas.microsoft.com/office/drawing/2014/main" id="{566FD125-40C7-48F9-829E-FA64E887F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78852" name="Foliennummernplatzhalter 3">
            <a:extLst>
              <a:ext uri="{FF2B5EF4-FFF2-40B4-BE49-F238E27FC236}">
                <a16:creationId xmlns:a16="http://schemas.microsoft.com/office/drawing/2014/main" id="{2A4CC9F0-103B-4C52-9A4F-E4BA4DF398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024284-D9EE-4EF6-A951-9B147E71ACFD}" type="slidenum">
              <a:rPr lang="de-DE" altLang="de-DE" sz="1200" smtClean="0">
                <a:latin typeface="Times New Roman" panose="02020603050405020304" pitchFamily="18" charset="0"/>
              </a:rPr>
              <a:pPr/>
              <a:t>30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>
            <a:extLst>
              <a:ext uri="{FF2B5EF4-FFF2-40B4-BE49-F238E27FC236}">
                <a16:creationId xmlns:a16="http://schemas.microsoft.com/office/drawing/2014/main" id="{B1EF75F6-EB0D-4B5B-83F5-B778B261B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izenplatzhalter 2">
            <a:extLst>
              <a:ext uri="{FF2B5EF4-FFF2-40B4-BE49-F238E27FC236}">
                <a16:creationId xmlns:a16="http://schemas.microsoft.com/office/drawing/2014/main" id="{F914BCE4-1C75-4E76-A0CF-A1B07CB4D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76804" name="Foliennummernplatzhalter 3">
            <a:extLst>
              <a:ext uri="{FF2B5EF4-FFF2-40B4-BE49-F238E27FC236}">
                <a16:creationId xmlns:a16="http://schemas.microsoft.com/office/drawing/2014/main" id="{C27B26F8-3236-4878-87E2-82DFA4322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FEFA73-7287-41CF-9A03-7295754827BB}" type="slidenum">
              <a:rPr lang="de-DE" altLang="de-DE" sz="1200" smtClean="0">
                <a:latin typeface="Times New Roman" panose="02020603050405020304" pitchFamily="18" charset="0"/>
              </a:rPr>
              <a:pPr/>
              <a:t>31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>
            <a:extLst>
              <a:ext uri="{FF2B5EF4-FFF2-40B4-BE49-F238E27FC236}">
                <a16:creationId xmlns:a16="http://schemas.microsoft.com/office/drawing/2014/main" id="{5434C225-1E59-4A6E-8F0B-6ACDC5550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>
            <a:extLst>
              <a:ext uri="{FF2B5EF4-FFF2-40B4-BE49-F238E27FC236}">
                <a16:creationId xmlns:a16="http://schemas.microsoft.com/office/drawing/2014/main" id="{C3764A34-C5E4-4E22-A3E6-FBAB732BD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C8F8BD1E-5F4B-48E6-9BE1-875DB141B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CCC74A-B00A-43EF-903A-0E7EEE5F8ABF}" type="slidenum">
              <a:rPr lang="de-DE" altLang="de-DE" sz="1200" smtClean="0">
                <a:latin typeface="Times New Roman" panose="02020603050405020304" pitchFamily="18" charset="0"/>
              </a:rPr>
              <a:pPr/>
              <a:t>2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>
            <a:extLst>
              <a:ext uri="{FF2B5EF4-FFF2-40B4-BE49-F238E27FC236}">
                <a16:creationId xmlns:a16="http://schemas.microsoft.com/office/drawing/2014/main" id="{25E76876-0243-49BE-BEEE-7E7EFAC08C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Notizenplatzhalter 2">
            <a:extLst>
              <a:ext uri="{FF2B5EF4-FFF2-40B4-BE49-F238E27FC236}">
                <a16:creationId xmlns:a16="http://schemas.microsoft.com/office/drawing/2014/main" id="{DC491BE8-F69C-4154-AFF5-873656960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80900" name="Foliennummernplatzhalter 3">
            <a:extLst>
              <a:ext uri="{FF2B5EF4-FFF2-40B4-BE49-F238E27FC236}">
                <a16:creationId xmlns:a16="http://schemas.microsoft.com/office/drawing/2014/main" id="{46498A3D-AC30-4777-A7B6-BC45EB788A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2A5FBA-9086-46BC-8751-E03BE4B2BD16}" type="slidenum">
              <a:rPr lang="de-DE" altLang="de-DE" sz="1200" smtClean="0">
                <a:latin typeface="Times New Roman" panose="02020603050405020304" pitchFamily="18" charset="0"/>
              </a:rPr>
              <a:pPr/>
              <a:t>32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>
            <a:extLst>
              <a:ext uri="{FF2B5EF4-FFF2-40B4-BE49-F238E27FC236}">
                <a16:creationId xmlns:a16="http://schemas.microsoft.com/office/drawing/2014/main" id="{5281C7EC-9872-452F-93E2-A5CD13C45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Notizenplatzhalter 2">
            <a:extLst>
              <a:ext uri="{FF2B5EF4-FFF2-40B4-BE49-F238E27FC236}">
                <a16:creationId xmlns:a16="http://schemas.microsoft.com/office/drawing/2014/main" id="{032F198A-B87D-4C75-A8F2-59A23341E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82948" name="Foliennummernplatzhalter 3">
            <a:extLst>
              <a:ext uri="{FF2B5EF4-FFF2-40B4-BE49-F238E27FC236}">
                <a16:creationId xmlns:a16="http://schemas.microsoft.com/office/drawing/2014/main" id="{94958990-3A8E-42FF-B42A-519DF7610F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CE692A-32B0-44CB-84EB-8882C87B771E}" type="slidenum">
              <a:rPr lang="de-DE" altLang="de-DE" sz="1200" smtClean="0">
                <a:latin typeface="Times New Roman" panose="02020603050405020304" pitchFamily="18" charset="0"/>
              </a:rPr>
              <a:pPr/>
              <a:t>34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lienbildplatzhalter 1">
            <a:extLst>
              <a:ext uri="{FF2B5EF4-FFF2-40B4-BE49-F238E27FC236}">
                <a16:creationId xmlns:a16="http://schemas.microsoft.com/office/drawing/2014/main" id="{424F1DD8-7C34-4D3B-95A1-C66126628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Notizenplatzhalter 2">
            <a:extLst>
              <a:ext uri="{FF2B5EF4-FFF2-40B4-BE49-F238E27FC236}">
                <a16:creationId xmlns:a16="http://schemas.microsoft.com/office/drawing/2014/main" id="{91F15B85-82EF-4558-B7F8-BEDD1C8CB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84996" name="Foliennummernplatzhalter 3">
            <a:extLst>
              <a:ext uri="{FF2B5EF4-FFF2-40B4-BE49-F238E27FC236}">
                <a16:creationId xmlns:a16="http://schemas.microsoft.com/office/drawing/2014/main" id="{CB769C45-BE19-4ECE-ACE2-149EB01AF9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9030EF-A1F6-49E3-A462-EBCAF6947B3E}" type="slidenum">
              <a:rPr lang="de-DE" altLang="de-DE" sz="1200" smtClean="0">
                <a:latin typeface="Times New Roman" panose="02020603050405020304" pitchFamily="18" charset="0"/>
              </a:rPr>
              <a:pPr/>
              <a:t>35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>
            <a:extLst>
              <a:ext uri="{FF2B5EF4-FFF2-40B4-BE49-F238E27FC236}">
                <a16:creationId xmlns:a16="http://schemas.microsoft.com/office/drawing/2014/main" id="{B32E7137-8A6A-4992-A65C-363BC799DF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Notizenplatzhalter 2">
            <a:extLst>
              <a:ext uri="{FF2B5EF4-FFF2-40B4-BE49-F238E27FC236}">
                <a16:creationId xmlns:a16="http://schemas.microsoft.com/office/drawing/2014/main" id="{89D41060-496E-4D26-B670-BD55B6B00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87044" name="Foliennummernplatzhalter 3">
            <a:extLst>
              <a:ext uri="{FF2B5EF4-FFF2-40B4-BE49-F238E27FC236}">
                <a16:creationId xmlns:a16="http://schemas.microsoft.com/office/drawing/2014/main" id="{AE7BF373-5474-4435-AE11-8618D0902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2AE14-AD8E-47D7-AE63-C3DFC40622D2}" type="slidenum">
              <a:rPr lang="de-DE" altLang="de-DE" sz="1200" smtClean="0">
                <a:latin typeface="Times New Roman" panose="02020603050405020304" pitchFamily="18" charset="0"/>
              </a:rPr>
              <a:pPr/>
              <a:t>36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>
            <a:extLst>
              <a:ext uri="{FF2B5EF4-FFF2-40B4-BE49-F238E27FC236}">
                <a16:creationId xmlns:a16="http://schemas.microsoft.com/office/drawing/2014/main" id="{74F9C160-F327-46BD-BD9E-BAD3A4135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Notizenplatzhalter 2">
            <a:extLst>
              <a:ext uri="{FF2B5EF4-FFF2-40B4-BE49-F238E27FC236}">
                <a16:creationId xmlns:a16="http://schemas.microsoft.com/office/drawing/2014/main" id="{D5D76765-4866-4FE6-94CB-B702559F3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89092" name="Foliennummernplatzhalter 3">
            <a:extLst>
              <a:ext uri="{FF2B5EF4-FFF2-40B4-BE49-F238E27FC236}">
                <a16:creationId xmlns:a16="http://schemas.microsoft.com/office/drawing/2014/main" id="{B38D9735-CCEE-457A-A56E-4B8FF6BA37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AD5513-2849-4594-AE2C-D0E170E0669C}" type="slidenum">
              <a:rPr lang="de-DE" altLang="de-DE" sz="1200" smtClean="0">
                <a:latin typeface="Times New Roman" panose="02020603050405020304" pitchFamily="18" charset="0"/>
              </a:rPr>
              <a:pPr/>
              <a:t>37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lienbildplatzhalter 1">
            <a:extLst>
              <a:ext uri="{FF2B5EF4-FFF2-40B4-BE49-F238E27FC236}">
                <a16:creationId xmlns:a16="http://schemas.microsoft.com/office/drawing/2014/main" id="{C45C26FD-9575-4480-AAE5-45087A3515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Notizenplatzhalter 2">
            <a:extLst>
              <a:ext uri="{FF2B5EF4-FFF2-40B4-BE49-F238E27FC236}">
                <a16:creationId xmlns:a16="http://schemas.microsoft.com/office/drawing/2014/main" id="{1E1DCE1C-B79D-42C4-A00A-9FF21B499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91140" name="Foliennummernplatzhalter 3">
            <a:extLst>
              <a:ext uri="{FF2B5EF4-FFF2-40B4-BE49-F238E27FC236}">
                <a16:creationId xmlns:a16="http://schemas.microsoft.com/office/drawing/2014/main" id="{EBC76C90-BD29-4D3D-A85A-3C2E09623D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B89A22-DD24-4371-8F38-16BFC9DA0E6B}" type="slidenum">
              <a:rPr lang="de-DE" altLang="de-DE" sz="1200" smtClean="0">
                <a:latin typeface="Times New Roman" panose="02020603050405020304" pitchFamily="18" charset="0"/>
              </a:rPr>
              <a:pPr/>
              <a:t>38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>
            <a:extLst>
              <a:ext uri="{FF2B5EF4-FFF2-40B4-BE49-F238E27FC236}">
                <a16:creationId xmlns:a16="http://schemas.microsoft.com/office/drawing/2014/main" id="{BDF7B130-73AA-46AD-85FE-C987E0E916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Notizenplatzhalter 2">
            <a:extLst>
              <a:ext uri="{FF2B5EF4-FFF2-40B4-BE49-F238E27FC236}">
                <a16:creationId xmlns:a16="http://schemas.microsoft.com/office/drawing/2014/main" id="{1056469B-AD46-4C58-B378-5FE6988C7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95236" name="Foliennummernplatzhalter 3">
            <a:extLst>
              <a:ext uri="{FF2B5EF4-FFF2-40B4-BE49-F238E27FC236}">
                <a16:creationId xmlns:a16="http://schemas.microsoft.com/office/drawing/2014/main" id="{27062FD2-6377-4362-BD29-AFEDFAEEBF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750C84-E142-48AC-8EA6-4AE8D87B47E8}" type="slidenum">
              <a:rPr lang="de-DE" altLang="de-DE" sz="1200" smtClean="0">
                <a:latin typeface="Times New Roman" panose="02020603050405020304" pitchFamily="18" charset="0"/>
              </a:rPr>
              <a:pPr/>
              <a:t>46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6A1DCE3E-710B-472E-A7F9-5C2F19B7C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>
            <a:extLst>
              <a:ext uri="{FF2B5EF4-FFF2-40B4-BE49-F238E27FC236}">
                <a16:creationId xmlns:a16="http://schemas.microsoft.com/office/drawing/2014/main" id="{49A1501D-45CD-42B8-8198-1403292E6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:a16="http://schemas.microsoft.com/office/drawing/2014/main" id="{68C692D8-69AD-49C7-ACC0-A8DC03C7D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2B0A7E-5BB6-41C5-96DC-7FE620665B4C}" type="slidenum">
              <a:rPr lang="de-DE" altLang="de-DE" sz="1200" smtClean="0">
                <a:latin typeface="Times New Roman" panose="02020603050405020304" pitchFamily="18" charset="0"/>
              </a:rPr>
              <a:pPr/>
              <a:t>3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261D88-D550-4442-A0A0-7663DBE09A11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276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>
            <a:extLst>
              <a:ext uri="{FF2B5EF4-FFF2-40B4-BE49-F238E27FC236}">
                <a16:creationId xmlns:a16="http://schemas.microsoft.com/office/drawing/2014/main" id="{99BB6D4D-F28A-42AA-80B8-9B1D63B680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>
            <a:extLst>
              <a:ext uri="{FF2B5EF4-FFF2-40B4-BE49-F238E27FC236}">
                <a16:creationId xmlns:a16="http://schemas.microsoft.com/office/drawing/2014/main" id="{0F3E1138-D222-4289-97AE-E2D43A23E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13316" name="Foliennummernplatzhalter 3">
            <a:extLst>
              <a:ext uri="{FF2B5EF4-FFF2-40B4-BE49-F238E27FC236}">
                <a16:creationId xmlns:a16="http://schemas.microsoft.com/office/drawing/2014/main" id="{5A137B18-80DE-438E-A43D-E680765DDF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6D2ECA-208C-441B-AF58-E6DE01B55B68}" type="slidenum">
              <a:rPr lang="de-DE" altLang="de-DE" sz="1200" smtClean="0">
                <a:latin typeface="Times New Roman" panose="02020603050405020304" pitchFamily="18" charset="0"/>
              </a:rPr>
              <a:pPr/>
              <a:t>5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>
            <a:extLst>
              <a:ext uri="{FF2B5EF4-FFF2-40B4-BE49-F238E27FC236}">
                <a16:creationId xmlns:a16="http://schemas.microsoft.com/office/drawing/2014/main" id="{2B05681E-7262-4D90-AB27-650D1C9F1A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>
            <a:extLst>
              <a:ext uri="{FF2B5EF4-FFF2-40B4-BE49-F238E27FC236}">
                <a16:creationId xmlns:a16="http://schemas.microsoft.com/office/drawing/2014/main" id="{501DDA61-E3D6-4C46-B059-A3EA7DCDB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9460" name="Foliennummernplatzhalter 3">
            <a:extLst>
              <a:ext uri="{FF2B5EF4-FFF2-40B4-BE49-F238E27FC236}">
                <a16:creationId xmlns:a16="http://schemas.microsoft.com/office/drawing/2014/main" id="{39E2423A-2468-4DBB-8367-4D96FD991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8562D7-4959-47C7-B29B-255B5EBE2016}" type="slidenum">
              <a:rPr lang="de-DE" altLang="de-DE" sz="1200" smtClean="0">
                <a:latin typeface="Times New Roman" panose="02020603050405020304" pitchFamily="18" charset="0"/>
              </a:rPr>
              <a:pPr/>
              <a:t>8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>
            <a:extLst>
              <a:ext uri="{FF2B5EF4-FFF2-40B4-BE49-F238E27FC236}">
                <a16:creationId xmlns:a16="http://schemas.microsoft.com/office/drawing/2014/main" id="{1A611C3B-878E-4576-B499-DDB36EC4E3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>
            <a:extLst>
              <a:ext uri="{FF2B5EF4-FFF2-40B4-BE49-F238E27FC236}">
                <a16:creationId xmlns:a16="http://schemas.microsoft.com/office/drawing/2014/main" id="{15E90ADD-ED2F-4E12-9334-A8BBC94DF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1508" name="Foliennummernplatzhalter 3">
            <a:extLst>
              <a:ext uri="{FF2B5EF4-FFF2-40B4-BE49-F238E27FC236}">
                <a16:creationId xmlns:a16="http://schemas.microsoft.com/office/drawing/2014/main" id="{15F0532B-7A11-41F6-A569-338C9C86D8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EFB356-4E90-474B-8A32-D4B71F4D8B7C}" type="slidenum">
              <a:rPr lang="de-DE" altLang="de-DE" sz="1200" smtClean="0">
                <a:latin typeface="Times New Roman" panose="02020603050405020304" pitchFamily="18" charset="0"/>
              </a:rPr>
              <a:pPr/>
              <a:t>9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261D88-D550-4442-A0A0-7663DBE09A11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445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1674D92A-BC99-4E20-9E13-0CDFDD4179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A777CC3E-156A-4FBD-AC80-3BB404BBE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id="{B31BE595-144D-4FBB-8C7D-46BB6B5E4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739C6E-9F96-4044-94A6-EB1F28F9A5ED}" type="slidenum">
              <a:rPr lang="de-DE" altLang="de-DE" sz="1200" smtClean="0">
                <a:latin typeface="Times New Roman" panose="02020603050405020304" pitchFamily="18" charset="0"/>
              </a:rPr>
              <a:pPr/>
              <a:t>11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DB33AA-866D-4E23-B3EF-45A23B287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8B6EAE-3646-4CC8-91E1-F575EF6AD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B93CEF-8740-4493-A72E-D5BA551EE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FE14-CC37-4BAC-A2FC-72C1C353A5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33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56A2E3-53A6-4E69-ABAA-A89292CA5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85ED11-26EE-4EC8-8171-EF538DB98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7788FA-5E2C-4657-AC19-1C7182D58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AF668-5769-45E9-988E-6BF34A1F39D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80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373178-6E20-44AD-AE6A-BF3A82AA74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2DEE8F-D5F2-4EFC-A5A6-C8777280A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BF2D77-110F-4C64-916D-9814CBAC2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6FF6-CB47-4AC0-8511-36C69860BB6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68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FF2363-12E6-4C13-B334-E46F8F8CC6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874B6E-23FC-46BB-8E51-835146FBAD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FB3EA4-8746-47EE-A29C-EB8B88F81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C624A-DEE4-4F6A-977D-B8648413454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87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828B1A-40FF-4905-88FA-9AA1BAAE98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82549D-3FB2-444F-876C-A97B56A0F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2AEB90-41B7-452C-A27E-F0F9CB573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506CF-E690-4E7B-95B5-A84012609FD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944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FCF90F-A67B-461D-BC41-6DD882DE5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AE19C7-8719-4320-8CF0-1E44DFB409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2A982-E66B-450B-918C-9DB470A78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2B85A-36D5-4E66-BE2D-17EC1503AB3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706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30DA20-EC85-4155-903A-FC45BC78A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638429-3AFF-4EF4-B769-A81D8F761A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8BAF5C-5246-4BBF-AA61-E61A854182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F24ED-3705-41E1-AE5A-7EC4FD70522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18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DC1A6F-FB2F-4937-BAF7-4D17B164BB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26E3C3-25E1-45A0-916B-93E09ECBE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91DED9-993E-4A39-B11F-866E241A8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D5DC7-AD71-42B5-88BB-82F2C2AF22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94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8FAF5E-8C39-49EE-BC3B-F161ED9D5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551D13A-6023-4E7E-8B59-8523421A64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57A735-5A03-4E73-BB01-FC2F5CD11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F54CF-835D-4F9C-84D7-CC2954097C2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53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CA6BAD-FACE-4935-83E6-5CFFC3F87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CB4701-7DF4-4BA0-AB49-6C4D1E2952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FA181D-17B7-4635-B02C-949DCE0507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DDCB8-D484-4524-9EAF-5294D04E5BE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4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4935FF-5B2A-490B-A647-AA5A7FE6B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03A74E-39BD-4E9B-AE87-6298B460D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69FA88-B07A-4C71-8A0B-92D3EA5208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F54A-B15B-419F-9033-76C2F963EAF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944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95582F-A9FC-416B-8D8A-B5C4F809A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Format des Titel-Masters zu bearbeiten.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EEB639-3AE2-4E14-8B91-5E6C7F01E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7A946F3-555B-4B1A-8AC8-E3A7BCC4BB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48DA80-185F-44AD-AFDF-540A637663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10FD12-65DD-40B4-BEEB-D516521765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4DBB88B-B64F-4E0F-BF70-15237A2716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.em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.emf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.emf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.emf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4.emf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4.emf"/><Relationship Id="rId9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100.jpeg"/><Relationship Id="rId7" Type="http://schemas.openxmlformats.org/officeDocument/2006/relationships/image" Target="../media/image103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4.emf"/><Relationship Id="rId4" Type="http://schemas.openxmlformats.org/officeDocument/2006/relationships/image" Target="../media/image101.jpeg"/><Relationship Id="rId9" Type="http://schemas.openxmlformats.org/officeDocument/2006/relationships/image" Target="../media/image10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Relationship Id="rId9" Type="http://schemas.openxmlformats.org/officeDocument/2006/relationships/image" Target="../media/image1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4.emf"/><Relationship Id="rId7" Type="http://schemas.openxmlformats.org/officeDocument/2006/relationships/image" Target="../media/image1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11" Type="http://schemas.openxmlformats.org/officeDocument/2006/relationships/image" Target="../media/image121.jpeg"/><Relationship Id="rId5" Type="http://schemas.openxmlformats.org/officeDocument/2006/relationships/image" Target="../media/image115.jpeg"/><Relationship Id="rId10" Type="http://schemas.openxmlformats.org/officeDocument/2006/relationships/image" Target="../media/image120.jpeg"/><Relationship Id="rId4" Type="http://schemas.openxmlformats.org/officeDocument/2006/relationships/image" Target="../media/image114.jpeg"/><Relationship Id="rId9" Type="http://schemas.openxmlformats.org/officeDocument/2006/relationships/image" Target="../media/image11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jpeg"/><Relationship Id="rId11" Type="http://schemas.openxmlformats.org/officeDocument/2006/relationships/image" Target="../media/image130.jpeg"/><Relationship Id="rId5" Type="http://schemas.openxmlformats.org/officeDocument/2006/relationships/image" Target="../media/image124.jpeg"/><Relationship Id="rId10" Type="http://schemas.openxmlformats.org/officeDocument/2006/relationships/image" Target="../media/image129.jpeg"/><Relationship Id="rId4" Type="http://schemas.openxmlformats.org/officeDocument/2006/relationships/image" Target="../media/image123.jpeg"/><Relationship Id="rId9" Type="http://schemas.openxmlformats.org/officeDocument/2006/relationships/image" Target="../media/image12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3" Type="http://schemas.openxmlformats.org/officeDocument/2006/relationships/image" Target="../media/image132.jpeg"/><Relationship Id="rId7" Type="http://schemas.openxmlformats.org/officeDocument/2006/relationships/image" Target="../media/image136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Relationship Id="rId9" Type="http://schemas.openxmlformats.org/officeDocument/2006/relationships/image" Target="../media/image1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jpeg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7" Type="http://schemas.openxmlformats.org/officeDocument/2006/relationships/image" Target="../media/image149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jpeg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7" Type="http://schemas.openxmlformats.org/officeDocument/2006/relationships/image" Target="../media/image155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jpeg"/><Relationship Id="rId13" Type="http://schemas.openxmlformats.org/officeDocument/2006/relationships/image" Target="../media/image165.jpeg"/><Relationship Id="rId3" Type="http://schemas.openxmlformats.org/officeDocument/2006/relationships/image" Target="../media/image4.emf"/><Relationship Id="rId7" Type="http://schemas.openxmlformats.org/officeDocument/2006/relationships/image" Target="../media/image159.jpeg"/><Relationship Id="rId12" Type="http://schemas.openxmlformats.org/officeDocument/2006/relationships/image" Target="../media/image16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jpeg"/><Relationship Id="rId11" Type="http://schemas.openxmlformats.org/officeDocument/2006/relationships/image" Target="../media/image163.jpeg"/><Relationship Id="rId5" Type="http://schemas.openxmlformats.org/officeDocument/2006/relationships/image" Target="../media/image157.jpeg"/><Relationship Id="rId15" Type="http://schemas.openxmlformats.org/officeDocument/2006/relationships/image" Target="../media/image167.gif"/><Relationship Id="rId10" Type="http://schemas.openxmlformats.org/officeDocument/2006/relationships/image" Target="../media/image162.jpeg"/><Relationship Id="rId4" Type="http://schemas.openxmlformats.org/officeDocument/2006/relationships/image" Target="../media/image156.jpeg"/><Relationship Id="rId9" Type="http://schemas.openxmlformats.org/officeDocument/2006/relationships/image" Target="../media/image161.jpeg"/><Relationship Id="rId14" Type="http://schemas.openxmlformats.org/officeDocument/2006/relationships/image" Target="../media/image16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jpeg"/><Relationship Id="rId3" Type="http://schemas.openxmlformats.org/officeDocument/2006/relationships/image" Target="../media/image4.emf"/><Relationship Id="rId7" Type="http://schemas.openxmlformats.org/officeDocument/2006/relationships/image" Target="../media/image17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jpeg"/><Relationship Id="rId5" Type="http://schemas.openxmlformats.org/officeDocument/2006/relationships/image" Target="../media/image170.jpeg"/><Relationship Id="rId4" Type="http://schemas.openxmlformats.org/officeDocument/2006/relationships/image" Target="../media/image1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7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jpeg"/><Relationship Id="rId5" Type="http://schemas.openxmlformats.org/officeDocument/2006/relationships/image" Target="../media/image175.png"/><Relationship Id="rId4" Type="http://schemas.openxmlformats.org/officeDocument/2006/relationships/image" Target="../media/image17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7" Type="http://schemas.openxmlformats.org/officeDocument/2006/relationships/image" Target="../media/image18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jpeg"/><Relationship Id="rId5" Type="http://schemas.openxmlformats.org/officeDocument/2006/relationships/image" Target="../media/image180.jpeg"/><Relationship Id="rId4" Type="http://schemas.openxmlformats.org/officeDocument/2006/relationships/image" Target="../media/image17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83.emf"/><Relationship Id="rId7" Type="http://schemas.openxmlformats.org/officeDocument/2006/relationships/image" Target="../media/image18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jpeg"/><Relationship Id="rId5" Type="http://schemas.openxmlformats.org/officeDocument/2006/relationships/image" Target="../media/image185.jpeg"/><Relationship Id="rId4" Type="http://schemas.openxmlformats.org/officeDocument/2006/relationships/image" Target="../media/image18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7" Type="http://schemas.openxmlformats.org/officeDocument/2006/relationships/image" Target="../media/image19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jpeg"/><Relationship Id="rId5" Type="http://schemas.openxmlformats.org/officeDocument/2006/relationships/image" Target="../media/image190.jpeg"/><Relationship Id="rId4" Type="http://schemas.openxmlformats.org/officeDocument/2006/relationships/image" Target="../media/image18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19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19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>
            <a:extLst>
              <a:ext uri="{FF2B5EF4-FFF2-40B4-BE49-F238E27FC236}">
                <a16:creationId xmlns:a16="http://schemas.microsoft.com/office/drawing/2014/main" id="{AD348E8D-0D1C-4377-9055-0FEDB91DE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4099" name="Picture 8" descr="C:\Eigene Dateien\Daten\drolshagen\stadtmarketing\präsentationen\logo_quer.jpg">
            <a:extLst>
              <a:ext uri="{FF2B5EF4-FFF2-40B4-BE49-F238E27FC236}">
                <a16:creationId xmlns:a16="http://schemas.microsoft.com/office/drawing/2014/main" id="{B1511163-1DE6-480B-9A4E-366A1AA95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10">
            <a:extLst>
              <a:ext uri="{FF2B5EF4-FFF2-40B4-BE49-F238E27FC236}">
                <a16:creationId xmlns:a16="http://schemas.microsoft.com/office/drawing/2014/main" id="{93341F05-0239-4170-8478-DF682CA44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2484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 sz="2800"/>
          </a:p>
        </p:txBody>
      </p:sp>
      <p:sp>
        <p:nvSpPr>
          <p:cNvPr id="4101" name="Rectangle 11">
            <a:extLst>
              <a:ext uri="{FF2B5EF4-FFF2-40B4-BE49-F238E27FC236}">
                <a16:creationId xmlns:a16="http://schemas.microsoft.com/office/drawing/2014/main" id="{14075F5E-00BA-4BD5-B0C1-CD593304B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1F1BC1-021B-4785-9104-71ED3F5B5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4743BB4A-4642-4C1C-B94D-26D658FB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558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B99425-C0E1-454C-9FF0-8E6013F27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0"/>
            <a:ext cx="1598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  <a:latin typeface="Arial" panose="020B0604020202020204" pitchFamily="34" charset="0"/>
              </a:rPr>
              <a:t>Netzwerkarbeit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27EF467-F386-48F7-82D9-BB57D785AE37}"/>
              </a:ext>
            </a:extLst>
          </p:cNvPr>
          <p:cNvSpPr txBox="1"/>
          <p:nvPr/>
        </p:nvSpPr>
        <p:spPr>
          <a:xfrm>
            <a:off x="168829" y="5300332"/>
            <a:ext cx="30347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Gute Zusammenarbeit mit örtlichen Vereinen: </a:t>
            </a:r>
            <a:r>
              <a:rPr lang="de-DE" altLang="de-DE" sz="1800" b="1" dirty="0">
                <a:latin typeface="Arial" panose="020B0604020202020204" pitchFamily="34" charset="0"/>
              </a:rPr>
              <a:t>Hier </a:t>
            </a:r>
            <a:r>
              <a:rPr lang="de-DE" altLang="de-DE" sz="1800" b="1" dirty="0"/>
              <a:t>am</a:t>
            </a:r>
            <a:r>
              <a:rPr lang="de-DE" altLang="de-DE" sz="1800" b="1" dirty="0">
                <a:latin typeface="Arial" panose="020B0604020202020204" pitchFamily="34" charset="0"/>
              </a:rPr>
              <a:t> Beispiel von SGV Drolshagen und Kultur-verein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D364C97-A2E6-4248-98B1-66246BD43AA8}"/>
              </a:ext>
            </a:extLst>
          </p:cNvPr>
          <p:cNvSpPr txBox="1"/>
          <p:nvPr/>
        </p:nvSpPr>
        <p:spPr>
          <a:xfrm>
            <a:off x="8379122" y="6334780"/>
            <a:ext cx="557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9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1431AC9-5D69-02D5-21F5-45334D65F2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95" y="132826"/>
            <a:ext cx="3485629" cy="2536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FA58953-8D63-1C7D-55E4-B8E87A78DC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579" y="892021"/>
            <a:ext cx="3720304" cy="2680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F50077E-7DDB-32B1-72DE-B9D076B9AC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736" y="132826"/>
            <a:ext cx="2446293" cy="3439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E7A1D11-E7E3-EA43-409B-46942413BE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095" y="3717032"/>
            <a:ext cx="3750096" cy="2617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606F90C-ECB5-DF0B-027C-F6F9921B93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717412"/>
            <a:ext cx="1866614" cy="2624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59C502A-6B68-077A-6B45-203E4CE308A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520" y="2716579"/>
            <a:ext cx="3485629" cy="2536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12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C815BE3-BA7D-41C8-9F74-D98255C9D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4" y="1802721"/>
            <a:ext cx="3591348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Projekt „Eisenstraße Südwestfalen“</a:t>
            </a: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Projekt „Wege zum Leben 2022 + 2023“ in Südwestfalen (mit Labyrinth, </a:t>
            </a:r>
            <a:r>
              <a:rPr lang="de-DE" altLang="de-DE" sz="1400" dirty="0" err="1">
                <a:latin typeface="Arial" panose="020B0604020202020204" pitchFamily="34" charset="0"/>
              </a:rPr>
              <a:t>KuLTour</a:t>
            </a:r>
            <a:r>
              <a:rPr lang="de-DE" altLang="de-DE" sz="1400" dirty="0">
                <a:latin typeface="Arial" panose="020B0604020202020204" pitchFamily="34" charset="0"/>
              </a:rPr>
              <a:t> und </a:t>
            </a:r>
            <a:r>
              <a:rPr lang="de-DE" altLang="de-DE" sz="1400" dirty="0" err="1">
                <a:latin typeface="Arial" panose="020B0604020202020204" pitchFamily="34" charset="0"/>
              </a:rPr>
              <a:t>zeichenKURS</a:t>
            </a:r>
            <a:r>
              <a:rPr lang="de-DE" altLang="de-DE" sz="1400" dirty="0">
                <a:latin typeface="Arial" panose="020B0604020202020204" pitchFamily="34" charset="0"/>
              </a:rPr>
              <a:t> beim spirituellen Sommer)</a:t>
            </a: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Projekt „gärten &amp; </a:t>
            </a:r>
            <a:r>
              <a:rPr lang="de-DE" altLang="de-DE" sz="1400" dirty="0" err="1">
                <a:latin typeface="Arial" panose="020B0604020202020204" pitchFamily="34" charset="0"/>
              </a:rPr>
              <a:t>parks</a:t>
            </a:r>
            <a:r>
              <a:rPr lang="de-DE" altLang="de-DE" sz="1400" dirty="0">
                <a:latin typeface="Arial" panose="020B0604020202020204" pitchFamily="34" charset="0"/>
              </a:rPr>
              <a:t>“ in Westfalen Lippe (2022 + 2023) mit dem Labyrinth</a:t>
            </a: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Unterstützung bei LEADER-Projekten z.B. „Eichener Mühle“ </a:t>
            </a:r>
          </a:p>
          <a:p>
            <a:pPr>
              <a:spcBef>
                <a:spcPct val="0"/>
              </a:spcBef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de-DE" altLang="de-DE" sz="1800" b="1" dirty="0">
              <a:latin typeface="Arial" panose="020B0604020202020204" pitchFamily="34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46697F5-DE9D-42FF-AFC1-FB72844EE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B21281AC-3CE2-49F9-A417-25CEA5AD3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5" y="381000"/>
            <a:ext cx="35786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 b="1" dirty="0">
                <a:latin typeface="Arial" panose="020B0604020202020204" pitchFamily="34" charset="0"/>
              </a:rPr>
              <a:t>Mitarbeit an weiter-                führenden Regionale-             Projekten und der Kultur-region Südwestfalen</a:t>
            </a:r>
            <a:endParaRPr lang="de-DE" altLang="de-DE" sz="4000" dirty="0"/>
          </a:p>
        </p:txBody>
      </p:sp>
      <p:pic>
        <p:nvPicPr>
          <p:cNvPr id="28677" name="Picture 12">
            <a:extLst>
              <a:ext uri="{FF2B5EF4-FFF2-40B4-BE49-F238E27FC236}">
                <a16:creationId xmlns:a16="http://schemas.microsoft.com/office/drawing/2014/main" id="{F2553DA0-327E-4E92-9E86-58BBC69C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558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C449473-B35F-4EEC-B071-41BF4F54D56C}"/>
              </a:ext>
            </a:extLst>
          </p:cNvPr>
          <p:cNvSpPr/>
          <p:nvPr/>
        </p:nvSpPr>
        <p:spPr bwMode="auto">
          <a:xfrm>
            <a:off x="80963" y="3424238"/>
            <a:ext cx="3406775" cy="307975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de-DE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8681" name="Rectangle 3">
            <a:extLst>
              <a:ext uri="{FF2B5EF4-FFF2-40B4-BE49-F238E27FC236}">
                <a16:creationId xmlns:a16="http://schemas.microsoft.com/office/drawing/2014/main" id="{317767B4-E596-4A51-B8F2-813C67ACB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0"/>
            <a:ext cx="1598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  <a:latin typeface="Arial" panose="020B0604020202020204" pitchFamily="34" charset="0"/>
              </a:rPr>
              <a:t>Netzwerkarbeit</a:t>
            </a:r>
          </a:p>
        </p:txBody>
      </p:sp>
      <p:pic>
        <p:nvPicPr>
          <p:cNvPr id="28685" name="Grafik 2">
            <a:extLst>
              <a:ext uri="{FF2B5EF4-FFF2-40B4-BE49-F238E27FC236}">
                <a16:creationId xmlns:a16="http://schemas.microsoft.com/office/drawing/2014/main" id="{7301E49C-85FF-477E-BC6B-C486E918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7" y="509587"/>
            <a:ext cx="3490913" cy="31543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487E078F-979F-4CE2-9BBD-2759FFE07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497" y="6272937"/>
            <a:ext cx="63400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10</a:t>
            </a:r>
          </a:p>
        </p:txBody>
      </p:sp>
      <p:sp>
        <p:nvSpPr>
          <p:cNvPr id="8" name="Textfeld 9">
            <a:extLst>
              <a:ext uri="{FF2B5EF4-FFF2-40B4-BE49-F238E27FC236}">
                <a16:creationId xmlns:a16="http://schemas.microsoft.com/office/drawing/2014/main" id="{FBDEB572-3BB3-45BC-811C-57CF7B037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798473"/>
            <a:ext cx="18249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9" name="Grafik 2">
            <a:extLst>
              <a:ext uri="{FF2B5EF4-FFF2-40B4-BE49-F238E27FC236}">
                <a16:creationId xmlns:a16="http://schemas.microsoft.com/office/drawing/2014/main" id="{E0B06B6F-6EBE-411D-B175-43E7E3BE96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046510"/>
            <a:ext cx="1578397" cy="71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5CBA3A2-45DF-4117-A0FB-EB5ADA6845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672" y="892473"/>
            <a:ext cx="1558925" cy="1099703"/>
          </a:xfrm>
          <a:prstGeom prst="rect">
            <a:avLst/>
          </a:prstGeom>
        </p:spPr>
      </p:pic>
      <p:pic>
        <p:nvPicPr>
          <p:cNvPr id="16" name="Grafik 2">
            <a:extLst>
              <a:ext uri="{FF2B5EF4-FFF2-40B4-BE49-F238E27FC236}">
                <a16:creationId xmlns:a16="http://schemas.microsoft.com/office/drawing/2014/main" id="{EBA88685-9EA9-4519-9E2E-1FF0AAC2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4785" y="2861324"/>
            <a:ext cx="1655874" cy="8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41AC11F-D0B6-4DF5-A891-F132204A298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76" y="3842506"/>
            <a:ext cx="2440946" cy="2308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ACBF352-6273-3DAD-C7F1-BC66DD8694C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885" y="3928915"/>
            <a:ext cx="2438723" cy="2755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9CB6774-AC8A-11A3-3332-CABA02391DF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962049"/>
            <a:ext cx="3240360" cy="2688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701568E-CEBB-F898-C8E9-0074E6F61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B0D1886-FB4D-A06A-7E23-284B127EA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233" y="0"/>
            <a:ext cx="274640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</a:rPr>
              <a:t>Projektbereich: Tourismus</a:t>
            </a: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9DEBC458-48ED-17D0-0FEA-2265B8F09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851" y="902464"/>
            <a:ext cx="22230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 b="1" dirty="0">
                <a:latin typeface="Arial" panose="020B0604020202020204" pitchFamily="34" charset="0"/>
              </a:rPr>
              <a:t>Drolshagen ist präsent...</a:t>
            </a:r>
            <a:endParaRPr lang="de-DE" altLang="de-DE" sz="2200" dirty="0">
              <a:latin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01B839F-E86F-985D-07B4-714AA128DB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545" y="489173"/>
            <a:ext cx="2101424" cy="291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8AAEBAC-5329-67CC-9161-F862652418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04" y="489173"/>
            <a:ext cx="1895266" cy="291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7F7CFE79-8945-5ECF-B443-CAF627EC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6928" y="163736"/>
            <a:ext cx="1558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B80078E-FA28-BD1F-2225-6E2AD16ED3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04" y="3985900"/>
            <a:ext cx="1715861" cy="2735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13A6599-5871-6E39-A477-953E151470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713" y="3985639"/>
            <a:ext cx="3614127" cy="2687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29C6129-BA2A-538C-5487-39463E716F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888" y="4698230"/>
            <a:ext cx="2991921" cy="19960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760ADED-52B0-F280-FC90-35273280C3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866" y="2605185"/>
            <a:ext cx="3017943" cy="19960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F0E59738-B3BA-4205-49B2-05D69E6B7F40}"/>
              </a:ext>
            </a:extLst>
          </p:cNvPr>
          <p:cNvSpPr txBox="1"/>
          <p:nvPr/>
        </p:nvSpPr>
        <p:spPr>
          <a:xfrm>
            <a:off x="8442077" y="6334780"/>
            <a:ext cx="864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11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A340295-31E4-72EC-F995-9F4814AB5A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973" y="495111"/>
            <a:ext cx="1918641" cy="2912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3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>
            <a:extLst>
              <a:ext uri="{FF2B5EF4-FFF2-40B4-BE49-F238E27FC236}">
                <a16:creationId xmlns:a16="http://schemas.microsoft.com/office/drawing/2014/main" id="{437443A3-7E9D-433D-84C5-006D5F41A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26627" name="Rectangle 14">
            <a:extLst>
              <a:ext uri="{FF2B5EF4-FFF2-40B4-BE49-F238E27FC236}">
                <a16:creationId xmlns:a16="http://schemas.microsoft.com/office/drawing/2014/main" id="{C21750A8-8B79-4369-BA07-4BFA7DFEB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0"/>
            <a:ext cx="1673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  <a:latin typeface="Arial" panose="020B0604020202020204" pitchFamily="34" charset="0"/>
              </a:rPr>
              <a:t>Netzwerkarbeit</a:t>
            </a:r>
          </a:p>
        </p:txBody>
      </p:sp>
      <p:pic>
        <p:nvPicPr>
          <p:cNvPr id="26628" name="Picture 15">
            <a:extLst>
              <a:ext uri="{FF2B5EF4-FFF2-40B4-BE49-F238E27FC236}">
                <a16:creationId xmlns:a16="http://schemas.microsoft.com/office/drawing/2014/main" id="{07BC4D04-8197-4CD6-A892-0FF963D8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558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24">
            <a:extLst>
              <a:ext uri="{FF2B5EF4-FFF2-40B4-BE49-F238E27FC236}">
                <a16:creationId xmlns:a16="http://schemas.microsoft.com/office/drawing/2014/main" id="{7EA71B06-EBD0-48EB-84BB-00143DD45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03860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26630" name="Text Box 17">
            <a:extLst>
              <a:ext uri="{FF2B5EF4-FFF2-40B4-BE49-F238E27FC236}">
                <a16:creationId xmlns:a16="http://schemas.microsoft.com/office/drawing/2014/main" id="{E2D2CF68-7BA0-4281-8258-DAC5E36A1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6858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 b="1" dirty="0">
                <a:latin typeface="Arial" panose="020B0604020202020204" pitchFamily="34" charset="0"/>
              </a:rPr>
              <a:t>Drolshagen ist präsent...</a:t>
            </a:r>
            <a:endParaRPr lang="de-DE" altLang="de-DE" sz="2200" dirty="0">
              <a:latin typeface="Arial" panose="020B0604020202020204" pitchFamily="34" charset="0"/>
            </a:endParaRPr>
          </a:p>
        </p:txBody>
      </p:sp>
      <p:pic>
        <p:nvPicPr>
          <p:cNvPr id="26632" name="Grafik 13" descr="internet_eisnenstr.jpg">
            <a:extLst>
              <a:ext uri="{FF2B5EF4-FFF2-40B4-BE49-F238E27FC236}">
                <a16:creationId xmlns:a16="http://schemas.microsoft.com/office/drawing/2014/main" id="{CE5C3801-C975-4708-BE09-9B6011E44B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3313113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Grafik 14" descr="internet_WEL.jpg">
            <a:extLst>
              <a:ext uri="{FF2B5EF4-FFF2-40B4-BE49-F238E27FC236}">
                <a16:creationId xmlns:a16="http://schemas.microsoft.com/office/drawing/2014/main" id="{31EBCBBD-142D-4665-9925-B2FB75E496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3163" y="519906"/>
            <a:ext cx="27686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33" descr="C:\Eigene Dateien\Daten\drolshagen\stadtmarketing\präsentationen\BEIRAT12\BOOKLET3.jpg">
            <a:extLst>
              <a:ext uri="{FF2B5EF4-FFF2-40B4-BE49-F238E27FC236}">
                <a16:creationId xmlns:a16="http://schemas.microsoft.com/office/drawing/2014/main" id="{C38F3D2E-0B21-44A6-92E1-E82E348DE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273968"/>
            <a:ext cx="23510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feld 17">
            <a:extLst>
              <a:ext uri="{FF2B5EF4-FFF2-40B4-BE49-F238E27FC236}">
                <a16:creationId xmlns:a16="http://schemas.microsoft.com/office/drawing/2014/main" id="{BF2A5D7C-6920-4660-9EF6-04B442A3D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3863703"/>
            <a:ext cx="89684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</a:rPr>
              <a:t>… auf den Homepages der Eisenstraße Südwestfalen von </a:t>
            </a:r>
            <a:r>
              <a:rPr lang="de-DE" altLang="de-DE" sz="1400" dirty="0" err="1">
                <a:latin typeface="Arial" panose="020B0604020202020204" pitchFamily="34" charset="0"/>
              </a:rPr>
              <a:t>WasserEisenLand</a:t>
            </a:r>
            <a:r>
              <a:rPr lang="de-DE" altLang="de-DE" sz="1400" dirty="0">
                <a:latin typeface="Arial" panose="020B0604020202020204" pitchFamily="34" charset="0"/>
              </a:rPr>
              <a:t> und Sauerlandtourismus…</a:t>
            </a:r>
          </a:p>
        </p:txBody>
      </p:sp>
      <p:sp>
        <p:nvSpPr>
          <p:cNvPr id="26637" name="Text Box 16">
            <a:extLst>
              <a:ext uri="{FF2B5EF4-FFF2-40B4-BE49-F238E27FC236}">
                <a16:creationId xmlns:a16="http://schemas.microsoft.com/office/drawing/2014/main" id="{5D60B945-007D-47F4-989C-C2FDB4650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327775"/>
            <a:ext cx="6096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12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35983A-2A6A-4B13-8CBC-39712925E61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8935"/>
            <a:ext cx="3666454" cy="243344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E4E41E5-A080-41FC-8D6A-E497E5E61CAB}"/>
              </a:ext>
            </a:extLst>
          </p:cNvPr>
          <p:cNvSpPr txBox="1"/>
          <p:nvPr/>
        </p:nvSpPr>
        <p:spPr>
          <a:xfrm>
            <a:off x="6588224" y="4120683"/>
            <a:ext cx="24230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sowie durch Anzeigenwerbung in den Sauerland-booklets, im SGV-Magazin und bei „Hallo Tourist“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F1603A-C717-4BF6-BECA-758D340BC66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66" y="4163818"/>
            <a:ext cx="2671797" cy="2676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8CDED716-CE3D-4624-8717-917822EE6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A73117C-5B60-4038-9AF3-49293A94A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0"/>
            <a:ext cx="1673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  <a:latin typeface="Arial" panose="020B0604020202020204" pitchFamily="34" charset="0"/>
              </a:rPr>
              <a:t>Netzwerkarbeit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8500CF0E-6617-409C-8243-1AEF2254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558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7">
            <a:extLst>
              <a:ext uri="{FF2B5EF4-FFF2-40B4-BE49-F238E27FC236}">
                <a16:creationId xmlns:a16="http://schemas.microsoft.com/office/drawing/2014/main" id="{40D1A2F8-3C80-4AAC-9F99-831B47347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6858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 b="1" dirty="0">
                <a:latin typeface="Arial" panose="020B0604020202020204" pitchFamily="34" charset="0"/>
              </a:rPr>
              <a:t>Drolshagen ist präsent...</a:t>
            </a:r>
            <a:endParaRPr lang="de-DE" altLang="de-DE" sz="2200" dirty="0">
              <a:latin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E95A80B-F5E1-4124-89A4-119EE9D2D7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990649"/>
            <a:ext cx="1649288" cy="116344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F3ADA6A-1FAE-4FF1-B6B4-584C6D1179D7}"/>
              </a:ext>
            </a:extLst>
          </p:cNvPr>
          <p:cNvSpPr txBox="1"/>
          <p:nvPr/>
        </p:nvSpPr>
        <p:spPr>
          <a:xfrm>
            <a:off x="3714230" y="2656667"/>
            <a:ext cx="3244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auf der Internetseite </a:t>
            </a:r>
            <a:r>
              <a:rPr lang="de-DE" b="1" dirty="0"/>
              <a:t>„Wir sind Geschichten“ </a:t>
            </a:r>
            <a:r>
              <a:rPr lang="de-DE" dirty="0"/>
              <a:t>der Kulturregion Südwestfalen.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9BD2A35-3C2F-45B5-829F-F7F6E1C98E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25" y="3035913"/>
            <a:ext cx="3196553" cy="250766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BD51621-AAF5-4BBE-929F-7A16EEB578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368" y="519906"/>
            <a:ext cx="3005776" cy="206812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F0106D1-0A5D-4768-8968-2EDEF6715F1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49" y="780144"/>
            <a:ext cx="3222306" cy="2206189"/>
          </a:xfrm>
          <a:prstGeom prst="rect">
            <a:avLst/>
          </a:prstGeom>
        </p:spPr>
      </p:pic>
      <p:sp>
        <p:nvSpPr>
          <p:cNvPr id="30" name="Text Box 16">
            <a:extLst>
              <a:ext uri="{FF2B5EF4-FFF2-40B4-BE49-F238E27FC236}">
                <a16:creationId xmlns:a16="http://schemas.microsoft.com/office/drawing/2014/main" id="{68635AE3-C0CA-42D1-874E-8E5A6393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327775"/>
            <a:ext cx="6096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13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16D90BE-0AAC-988D-7CDE-72D64D6CB2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001" y="2234177"/>
            <a:ext cx="1673225" cy="338089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B4131BE-E455-232C-E75F-94DE2732EB1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676" y="3400635"/>
            <a:ext cx="3434333" cy="344942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F725033-3B8A-10CB-110E-552C2C9F713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8" y="3924622"/>
            <a:ext cx="3144090" cy="2860581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5E5D4858-25D4-28A9-AC0B-14CF07BC5FC4}"/>
              </a:ext>
            </a:extLst>
          </p:cNvPr>
          <p:cNvSpPr txBox="1"/>
          <p:nvPr/>
        </p:nvSpPr>
        <p:spPr>
          <a:xfrm>
            <a:off x="7236296" y="5733256"/>
            <a:ext cx="1756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…auf der Wanderkarte des Kreises Olpe</a:t>
            </a:r>
          </a:p>
        </p:txBody>
      </p:sp>
    </p:spTree>
    <p:extLst>
      <p:ext uri="{BB962C8B-B14F-4D97-AF65-F5344CB8AC3E}">
        <p14:creationId xmlns:p14="http://schemas.microsoft.com/office/powerpoint/2010/main" val="6337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07147DDF-9BC5-4A93-BE72-24F9C8C3D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30723" name="Picture 12" descr="C:\Eigene Dateien\Daten\drolshagen\stadtmarketing\regionale\logos_SEEN\natur_erlebn.jpg">
            <a:extLst>
              <a:ext uri="{FF2B5EF4-FFF2-40B4-BE49-F238E27FC236}">
                <a16:creationId xmlns:a16="http://schemas.microsoft.com/office/drawing/2014/main" id="{4416D4A2-583F-4CF8-AB8D-B7B1F4B27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47" y="427011"/>
            <a:ext cx="1525948" cy="138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5">
            <a:extLst>
              <a:ext uri="{FF2B5EF4-FFF2-40B4-BE49-F238E27FC236}">
                <a16:creationId xmlns:a16="http://schemas.microsoft.com/office/drawing/2014/main" id="{6310C1E0-01BC-4893-9AD0-007A057A5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558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10">
            <a:extLst>
              <a:ext uri="{FF2B5EF4-FFF2-40B4-BE49-F238E27FC236}">
                <a16:creationId xmlns:a16="http://schemas.microsoft.com/office/drawing/2014/main" id="{3827A7E9-C8D0-4050-AC11-E7004F777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317" y="3570822"/>
            <a:ext cx="25008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 dirty="0">
                <a:latin typeface="Arial" panose="020B0604020202020204" pitchFamily="34" charset="0"/>
              </a:rPr>
              <a:t>Lieferung                           der Fotos und Texte für  Gastgeberverzeichnis und andere Werbemittel des Zweckverbandes und des Sauerlandtourismus: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647260-8299-543B-3D4A-7E575703FB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497" y="110967"/>
            <a:ext cx="1396341" cy="30286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DA0BCE4-4205-8470-DD4F-53A8BDD7D9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334" y="3450468"/>
            <a:ext cx="2303703" cy="327059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38A2F57-6676-F05F-F8E3-CF6ED7FF41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769" y="97875"/>
            <a:ext cx="2314554" cy="330175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96942C8-923E-F0DE-94A6-2884D9CA58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627" y="3434892"/>
            <a:ext cx="2316919" cy="330175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1AC8956-50AB-0BB8-3B86-F16013084B6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84" y="1930890"/>
            <a:ext cx="1580227" cy="317733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608DB80-A571-75F0-B3A6-E893CC8748F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3041">
            <a:off x="7184702" y="955768"/>
            <a:ext cx="1220107" cy="2621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3153DE2-151D-DF36-9364-086FE0BCB92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603" y="130670"/>
            <a:ext cx="1396341" cy="3028628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E28CEFA3-CAFB-1EFE-1E5F-6961D264C68A}"/>
              </a:ext>
            </a:extLst>
          </p:cNvPr>
          <p:cNvSpPr txBox="1"/>
          <p:nvPr/>
        </p:nvSpPr>
        <p:spPr>
          <a:xfrm>
            <a:off x="6550826" y="5143087"/>
            <a:ext cx="24308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Wanderbroschüre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Wanderkarte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Radbroschüre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Flyer Wassererlebnis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Sehenswürdigkeiten-  </a:t>
            </a:r>
          </a:p>
          <a:p>
            <a:r>
              <a:rPr lang="de-DE" dirty="0"/>
              <a:t>      </a:t>
            </a:r>
            <a:r>
              <a:rPr lang="de-DE" dirty="0" err="1"/>
              <a:t>broschüre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Homepages</a:t>
            </a:r>
          </a:p>
        </p:txBody>
      </p:sp>
      <p:sp>
        <p:nvSpPr>
          <p:cNvPr id="2" name="Text Box 25">
            <a:extLst>
              <a:ext uri="{FF2B5EF4-FFF2-40B4-BE49-F238E27FC236}">
                <a16:creationId xmlns:a16="http://schemas.microsoft.com/office/drawing/2014/main" id="{BA5D265E-B655-29CC-A41C-26570A528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065" y="6267781"/>
            <a:ext cx="60959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7D76294-2FF2-455F-ADBF-B4A3DB524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4DBCA531-2051-4592-9527-8CFDCABEF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215" y="257908"/>
            <a:ext cx="1558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04AF65E-A0EB-41B5-8E68-7FA2AD7DF7D2}"/>
              </a:ext>
            </a:extLst>
          </p:cNvPr>
          <p:cNvSpPr txBox="1"/>
          <p:nvPr/>
        </p:nvSpPr>
        <p:spPr>
          <a:xfrm>
            <a:off x="8520998" y="6237312"/>
            <a:ext cx="557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15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922AAD-A309-FB5D-A7AA-94E7597BB0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88" y="172566"/>
            <a:ext cx="5058197" cy="6424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B4B3A27-B126-10E8-23A0-7A688DF19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719" y="1129204"/>
            <a:ext cx="3675409" cy="131375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B797609-DEE9-F63A-3E90-FEDEC56244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173" y="2630402"/>
            <a:ext cx="4681025" cy="304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4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055C948-4A6F-BB04-1302-D2657E141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pic>
        <p:nvPicPr>
          <p:cNvPr id="3" name="Picture 15">
            <a:extLst>
              <a:ext uri="{FF2B5EF4-FFF2-40B4-BE49-F238E27FC236}">
                <a16:creationId xmlns:a16="http://schemas.microsoft.com/office/drawing/2014/main" id="{E9CC659E-B027-CC20-B0DE-94CFF2FE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215" y="257908"/>
            <a:ext cx="1558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81FC62F-3216-8D91-7BF9-FFD8953453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977" y="418798"/>
            <a:ext cx="1731378" cy="2452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33BEAE8-2C7B-254A-F88A-AB4A820E8A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2751">
            <a:off x="2008697" y="168655"/>
            <a:ext cx="1731378" cy="2452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ED22B02-5A83-0F7F-D9E1-BEABB01755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72509">
            <a:off x="259006" y="247779"/>
            <a:ext cx="1731378" cy="2452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5DA9E09-17AF-B243-26A5-CA5D715783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1692">
            <a:off x="3592547" y="140550"/>
            <a:ext cx="1731378" cy="2452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2D3B9677-EB0B-152A-3817-736B5A3A00A6}"/>
              </a:ext>
            </a:extLst>
          </p:cNvPr>
          <p:cNvSpPr txBox="1"/>
          <p:nvPr/>
        </p:nvSpPr>
        <p:spPr>
          <a:xfrm>
            <a:off x="8520998" y="6237312"/>
            <a:ext cx="557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16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19958F-CC95-A20D-67BC-283CA5FA73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618">
            <a:off x="7010429" y="1206418"/>
            <a:ext cx="1731378" cy="2452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CACFFEC-9318-84A7-2D26-ED23FA6EB16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864" y="2685976"/>
            <a:ext cx="2217470" cy="3140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2B49B1E-9C09-05F4-2FD7-B6794F47256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921" y="3544229"/>
            <a:ext cx="2217470" cy="3140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157B7D-3A7D-2746-F71C-02FF03272C2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620" y="3501008"/>
            <a:ext cx="2217470" cy="3140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0214D36-D8F5-4ECD-602A-593045C4DB9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47" y="3501008"/>
            <a:ext cx="2217470" cy="3140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6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Grafik 9" descr="titel4a.jpg">
            <a:extLst>
              <a:ext uri="{FF2B5EF4-FFF2-40B4-BE49-F238E27FC236}">
                <a16:creationId xmlns:a16="http://schemas.microsoft.com/office/drawing/2014/main" id="{1E0C0226-5CAA-4436-AD49-4A8D75959D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>
            <a:extLst>
              <a:ext uri="{FF2B5EF4-FFF2-40B4-BE49-F238E27FC236}">
                <a16:creationId xmlns:a16="http://schemas.microsoft.com/office/drawing/2014/main" id="{1CC279C3-16BE-4CE7-A2D9-03EAF12E7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9144000" cy="333375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43012" name="Picture 7">
            <a:extLst>
              <a:ext uri="{FF2B5EF4-FFF2-40B4-BE49-F238E27FC236}">
                <a16:creationId xmlns:a16="http://schemas.microsoft.com/office/drawing/2014/main" id="{2CF81889-4C1C-42C4-BD2B-CF6EEB05D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7875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0">
            <a:extLst>
              <a:ext uri="{FF2B5EF4-FFF2-40B4-BE49-F238E27FC236}">
                <a16:creationId xmlns:a16="http://schemas.microsoft.com/office/drawing/2014/main" id="{0AB87116-820E-4C68-A43F-98586216B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41036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4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PROJEKT-BEREICH:     VERANSTALTUN-GEN UND AKTIONEN</a:t>
            </a:r>
            <a:endParaRPr lang="de-DE" sz="340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3014" name="Text Box 9">
            <a:extLst>
              <a:ext uri="{FF2B5EF4-FFF2-40B4-BE49-F238E27FC236}">
                <a16:creationId xmlns:a16="http://schemas.microsoft.com/office/drawing/2014/main" id="{426D51C8-A805-47A5-A122-49B0FBDB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988" y="6110288"/>
            <a:ext cx="828675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576631D-FE46-6A52-89C9-561C0C03A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65" y="3041650"/>
            <a:ext cx="4103688" cy="851462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208D961-E823-B056-279B-53898F5E5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297C8513-9FE4-DD4D-63FA-1C5491D7E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7875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ADE20A5-94F6-3A5D-F8D8-E3BA8D4F58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75" y="93602"/>
            <a:ext cx="2520696" cy="343814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DF876CD-3752-3CB1-A2FF-ED8F938B3B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384" y="4513908"/>
            <a:ext cx="2817195" cy="211204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8B025C3-3389-A692-7B1F-4E14D47C3D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75" y="3355578"/>
            <a:ext cx="2511296" cy="327037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EDA2877-C4B4-87F8-D069-79D5A933CD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385" y="2279121"/>
            <a:ext cx="2817194" cy="211204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6D8EB9D8-B200-97E9-7923-80D41BF8A4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136" y="93602"/>
            <a:ext cx="2790347" cy="209191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4197272A-F3A4-9F4A-62BF-5919814D6B6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995" y="5085184"/>
            <a:ext cx="2992693" cy="224361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A8E47EB3-F8A1-84FE-EE97-9F60F54C4CF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992" y="3077771"/>
            <a:ext cx="2992693" cy="224361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A7FE40D9-986D-126E-BB99-345385C936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248" y="933914"/>
            <a:ext cx="2992692" cy="2243614"/>
          </a:xfrm>
          <a:prstGeom prst="rect">
            <a:avLst/>
          </a:prstGeom>
        </p:spPr>
      </p:pic>
      <p:sp>
        <p:nvSpPr>
          <p:cNvPr id="4" name="Text Box 25">
            <a:extLst>
              <a:ext uri="{FF2B5EF4-FFF2-40B4-BE49-F238E27FC236}">
                <a16:creationId xmlns:a16="http://schemas.microsoft.com/office/drawing/2014/main" id="{E7992021-6596-F483-685C-5082AD2DD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086" y="6063481"/>
            <a:ext cx="60959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5210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>
            <a:extLst>
              <a:ext uri="{FF2B5EF4-FFF2-40B4-BE49-F238E27FC236}">
                <a16:creationId xmlns:a16="http://schemas.microsoft.com/office/drawing/2014/main" id="{018E3E14-EF7D-450D-9712-E3FD4EC25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638800"/>
            <a:ext cx="5791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 sz="2800"/>
          </a:p>
        </p:txBody>
      </p:sp>
      <p:pic>
        <p:nvPicPr>
          <p:cNvPr id="6147" name="Grafik 4">
            <a:extLst>
              <a:ext uri="{FF2B5EF4-FFF2-40B4-BE49-F238E27FC236}">
                <a16:creationId xmlns:a16="http://schemas.microsoft.com/office/drawing/2014/main" id="{367018D3-6DA0-4B1C-95E5-4071D5C017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359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3">
            <a:extLst>
              <a:ext uri="{FF2B5EF4-FFF2-40B4-BE49-F238E27FC236}">
                <a16:creationId xmlns:a16="http://schemas.microsoft.com/office/drawing/2014/main" id="{F63FF815-FE74-4A50-B826-28E184759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6149" name="Text Box 25">
            <a:extLst>
              <a:ext uri="{FF2B5EF4-FFF2-40B4-BE49-F238E27FC236}">
                <a16:creationId xmlns:a16="http://schemas.microsoft.com/office/drawing/2014/main" id="{4C779A86-E393-4E12-9650-1E8DF9D78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1413" y="6092825"/>
            <a:ext cx="2825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B08A2-256E-015A-5661-664D7A612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F3B96302-37A1-83AC-DC34-8312ECA24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7875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9321DC3-6ACA-3116-3D08-FF9FC9D7F5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984" y="2708920"/>
            <a:ext cx="3054360" cy="244127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38F76EE-446A-585C-BB7A-D114576D2E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820" y="211576"/>
            <a:ext cx="2823166" cy="211837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0C3428-E068-77C6-C64B-DFFB1A0C9E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56" y="2263449"/>
            <a:ext cx="2645139" cy="20289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B239D80-5F32-9C7D-7072-82FAFDE2C4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56" y="195106"/>
            <a:ext cx="2612522" cy="195860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2F38A8A-918C-3E94-BA01-7AB951ADD1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661" y="1010215"/>
            <a:ext cx="3056398" cy="191473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9F0EFB5-A0D4-AE1E-CF3D-BD24249BA91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820" y="2237426"/>
            <a:ext cx="2850927" cy="206069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F7CC885-D2BF-6293-B376-21FC7430C49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43" y="4432998"/>
            <a:ext cx="2645139" cy="202897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8B85789-8104-4E4A-3818-1DE0B779EA9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819" y="4432997"/>
            <a:ext cx="2850928" cy="202897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DAAFEC7-0016-8B73-921F-FF5E162C37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400" y="2458335"/>
            <a:ext cx="3054360" cy="244127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5BB346F-6E3E-C70B-5C24-85AFFD87153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816" y="4373065"/>
            <a:ext cx="3030903" cy="2111003"/>
          </a:xfrm>
          <a:prstGeom prst="rect">
            <a:avLst/>
          </a:prstGeom>
        </p:spPr>
      </p:pic>
      <p:sp>
        <p:nvSpPr>
          <p:cNvPr id="4" name="Text Box 25">
            <a:extLst>
              <a:ext uri="{FF2B5EF4-FFF2-40B4-BE49-F238E27FC236}">
                <a16:creationId xmlns:a16="http://schemas.microsoft.com/office/drawing/2014/main" id="{41CC469C-2577-E26B-8DC4-D45FA31E7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065" y="6267781"/>
            <a:ext cx="60959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339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527A324-E785-AC05-C126-A312C8958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" name="Text Box 25">
            <a:extLst>
              <a:ext uri="{FF2B5EF4-FFF2-40B4-BE49-F238E27FC236}">
                <a16:creationId xmlns:a16="http://schemas.microsoft.com/office/drawing/2014/main" id="{5F44D682-7639-4B79-36BF-03D332F67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065" y="6267781"/>
            <a:ext cx="60959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22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CB96850-09EC-284C-3122-E78813CF0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982" y="3002352"/>
            <a:ext cx="3264970" cy="244872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E1D5DE4-E564-55B4-75AF-37B3BA18BA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747" y="465936"/>
            <a:ext cx="3298205" cy="24736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3AC5C04-8F94-2753-7E30-EEA70F054D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466" y="4646890"/>
            <a:ext cx="3003462" cy="2252597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BE013208-CF9E-D767-AAE4-898CE4AA4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7875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3829DE2-584E-55F8-8AA5-5D556CEC35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78" y="465936"/>
            <a:ext cx="5229919" cy="273699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C3ECF37-733D-4759-3ECE-6A84F3CED31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927" y="465936"/>
            <a:ext cx="1718919" cy="3208489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CFE8104-CFC6-6AC8-0B3E-C7DFD097310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50" y="3268516"/>
            <a:ext cx="4277984" cy="3157897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829C0A74-222F-A3E9-D9E5-BDF4142819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928" y="2603192"/>
            <a:ext cx="1694537" cy="24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22DE944-4B98-E4DC-103E-6AAF74ED3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dirty="0"/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9A619C0B-E20D-2E0E-0DE0-E4B3AA819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7875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9C1CA1EF-DBA0-EB9B-E996-8490FA84CEB6}"/>
              </a:ext>
            </a:extLst>
          </p:cNvPr>
          <p:cNvSpPr txBox="1"/>
          <p:nvPr/>
        </p:nvSpPr>
        <p:spPr>
          <a:xfrm>
            <a:off x="152728" y="4519838"/>
            <a:ext cx="3089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28. Juli: </a:t>
            </a:r>
            <a:r>
              <a:rPr lang="de-DE" b="1" dirty="0"/>
              <a:t>HÄNNES </a:t>
            </a:r>
            <a:r>
              <a:rPr lang="de-DE" dirty="0"/>
              <a:t>(kölsche Band aus Wissen)</a:t>
            </a:r>
          </a:p>
          <a:p>
            <a:r>
              <a:rPr lang="de-DE" b="1" dirty="0">
                <a:solidFill>
                  <a:srgbClr val="FF0000"/>
                </a:solidFill>
              </a:rPr>
              <a:t>4. August: </a:t>
            </a:r>
            <a:r>
              <a:rPr lang="de-DE" b="1" dirty="0" err="1"/>
              <a:t>Grandmas</a:t>
            </a:r>
            <a:r>
              <a:rPr lang="de-DE" b="1" dirty="0"/>
              <a:t> </a:t>
            </a:r>
            <a:r>
              <a:rPr lang="de-DE" b="1" dirty="0" err="1"/>
              <a:t>Backside</a:t>
            </a:r>
            <a:r>
              <a:rPr lang="de-DE" b="1" dirty="0"/>
              <a:t> </a:t>
            </a:r>
            <a:r>
              <a:rPr lang="de-DE" dirty="0"/>
              <a:t>(aus </a:t>
            </a:r>
            <a:r>
              <a:rPr lang="de-DE" dirty="0" err="1"/>
              <a:t>Erntebrück</a:t>
            </a:r>
            <a:r>
              <a:rPr lang="de-DE" dirty="0"/>
              <a:t>)</a:t>
            </a:r>
          </a:p>
          <a:p>
            <a:r>
              <a:rPr lang="de-DE" b="1" dirty="0">
                <a:solidFill>
                  <a:srgbClr val="FF0000"/>
                </a:solidFill>
              </a:rPr>
              <a:t>11. August: </a:t>
            </a:r>
            <a:r>
              <a:rPr lang="de-DE" b="1" dirty="0"/>
              <a:t>Mille &amp; More Trio </a:t>
            </a:r>
            <a:r>
              <a:rPr lang="de-DE" dirty="0"/>
              <a:t>(</a:t>
            </a:r>
            <a:r>
              <a:rPr lang="de-DE" dirty="0" err="1"/>
              <a:t>Mitsinkonzert</a:t>
            </a:r>
            <a:r>
              <a:rPr lang="de-DE" dirty="0"/>
              <a:t>)</a:t>
            </a:r>
          </a:p>
          <a:p>
            <a:r>
              <a:rPr lang="de-DE" b="1" dirty="0">
                <a:solidFill>
                  <a:srgbClr val="FF0000"/>
                </a:solidFill>
              </a:rPr>
              <a:t>18. August: </a:t>
            </a:r>
            <a:r>
              <a:rPr lang="de-DE" b="1" dirty="0"/>
              <a:t>Dukes Trio </a:t>
            </a:r>
            <a:r>
              <a:rPr lang="de-DE" dirty="0"/>
              <a:t>(Akustik Rock)</a:t>
            </a:r>
          </a:p>
          <a:p>
            <a:r>
              <a:rPr lang="de-DE" b="1" dirty="0">
                <a:solidFill>
                  <a:srgbClr val="FF0000"/>
                </a:solidFill>
              </a:rPr>
              <a:t>25. August: </a:t>
            </a:r>
            <a:r>
              <a:rPr lang="de-DE" b="1" dirty="0"/>
              <a:t>Philipp Bender + Klaus Zeiler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D109E077-63A9-BB8F-1C08-BE85A0840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3034" y="6355472"/>
            <a:ext cx="60959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9FD7AF-24D7-ECC3-88CF-E0337D3CEE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806" y="3743888"/>
            <a:ext cx="1832379" cy="264444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63CE864-4628-FBB3-BF8C-A92B664CA8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400" y="417543"/>
            <a:ext cx="1899156" cy="27340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93BCE4A-238D-DE3D-E4BD-2C5D5460C2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875" y="429451"/>
            <a:ext cx="1886653" cy="27340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2EA58D0-7229-990F-275B-D5FFE1B643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40" y="429452"/>
            <a:ext cx="2845286" cy="409038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24A9905-F71C-A03A-02DC-4E38E2CD72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043" y="3225571"/>
            <a:ext cx="1866315" cy="264444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F734B57-E28D-3BC4-4966-CCDF8784BA8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069" y="3264337"/>
            <a:ext cx="1909202" cy="260567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FC9DF64-2865-84A2-8FC3-B02275B3198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500" y="1009837"/>
            <a:ext cx="1843563" cy="264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Grafik 4">
            <a:extLst>
              <a:ext uri="{FF2B5EF4-FFF2-40B4-BE49-F238E27FC236}">
                <a16:creationId xmlns:a16="http://schemas.microsoft.com/office/drawing/2014/main" id="{90341839-CA4C-4181-820B-8435A8C65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1530351"/>
            <a:ext cx="92519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>
            <a:extLst>
              <a:ext uri="{FF2B5EF4-FFF2-40B4-BE49-F238E27FC236}">
                <a16:creationId xmlns:a16="http://schemas.microsoft.com/office/drawing/2014/main" id="{F62BD1E4-2528-4DFD-8DBD-3A94B7CF1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55300" name="Picture 7">
            <a:extLst>
              <a:ext uri="{FF2B5EF4-FFF2-40B4-BE49-F238E27FC236}">
                <a16:creationId xmlns:a16="http://schemas.microsoft.com/office/drawing/2014/main" id="{64426FC5-EFCF-4894-82A2-4F75D49B5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7875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feld 7">
            <a:extLst>
              <a:ext uri="{FF2B5EF4-FFF2-40B4-BE49-F238E27FC236}">
                <a16:creationId xmlns:a16="http://schemas.microsoft.com/office/drawing/2014/main" id="{EB26260D-D3C6-466B-9940-76DB50FC1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22275"/>
            <a:ext cx="6775450" cy="110807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3300" b="1" dirty="0">
                <a:solidFill>
                  <a:srgbClr val="0070C0"/>
                </a:solidFill>
              </a:rPr>
              <a:t>PROJEKTBEREICH: </a:t>
            </a:r>
          </a:p>
          <a:p>
            <a:pPr>
              <a:defRPr/>
            </a:pPr>
            <a:r>
              <a:rPr lang="de-DE" altLang="de-DE" sz="3300" b="1" dirty="0">
                <a:solidFill>
                  <a:srgbClr val="0070C0"/>
                </a:solidFill>
              </a:rPr>
              <a:t>MARKTKOMMUNIKATION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D06F1EC-9694-4C06-AA9F-53DB8660C15F}"/>
              </a:ext>
            </a:extLst>
          </p:cNvPr>
          <p:cNvSpPr txBox="1"/>
          <p:nvPr/>
        </p:nvSpPr>
        <p:spPr>
          <a:xfrm>
            <a:off x="8470425" y="6183312"/>
            <a:ext cx="6477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chemeClr val="bg1"/>
                </a:solidFill>
                <a:latin typeface="+mj-lt"/>
              </a:rPr>
              <a:t>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7">
            <a:extLst>
              <a:ext uri="{FF2B5EF4-FFF2-40B4-BE49-F238E27FC236}">
                <a16:creationId xmlns:a16="http://schemas.microsoft.com/office/drawing/2014/main" id="{3360F8E6-4D92-4C15-B410-E25562010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69636" name="Rectangle 41">
            <a:extLst>
              <a:ext uri="{FF2B5EF4-FFF2-40B4-BE49-F238E27FC236}">
                <a16:creationId xmlns:a16="http://schemas.microsoft.com/office/drawing/2014/main" id="{3C003A8F-9DB6-4B3D-AA99-B83BD263D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0"/>
            <a:ext cx="3203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  <a:latin typeface="Arial" panose="020B0604020202020204" pitchFamily="34" charset="0"/>
              </a:rPr>
              <a:t>Projektbereich: Innenmarketing</a:t>
            </a:r>
          </a:p>
        </p:txBody>
      </p:sp>
      <p:pic>
        <p:nvPicPr>
          <p:cNvPr id="69637" name="Picture 52">
            <a:extLst>
              <a:ext uri="{FF2B5EF4-FFF2-40B4-BE49-F238E27FC236}">
                <a16:creationId xmlns:a16="http://schemas.microsoft.com/office/drawing/2014/main" id="{D15B4FDB-806B-481D-B2EA-5939D578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58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3" name="Textfeld 1">
            <a:extLst>
              <a:ext uri="{FF2B5EF4-FFF2-40B4-BE49-F238E27FC236}">
                <a16:creationId xmlns:a16="http://schemas.microsoft.com/office/drawing/2014/main" id="{2B90D37B-C28C-4E47-ADFA-9297FFD7F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648" y="363274"/>
            <a:ext cx="17473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latin typeface="Arial" panose="020B0604020202020204" pitchFamily="34" charset="0"/>
              </a:rPr>
              <a:t>Jeden Monat ein neuer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latin typeface="Arial" panose="020B0604020202020204" pitchFamily="34" charset="0"/>
              </a:rPr>
              <a:t>Newsletter</a:t>
            </a:r>
          </a:p>
        </p:txBody>
      </p:sp>
      <p:sp>
        <p:nvSpPr>
          <p:cNvPr id="36876" name="Textfeld 1">
            <a:extLst>
              <a:ext uri="{FF2B5EF4-FFF2-40B4-BE49-F238E27FC236}">
                <a16:creationId xmlns:a16="http://schemas.microsoft.com/office/drawing/2014/main" id="{98182AC0-A20E-4699-89A4-51EB97F37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376" y="6133778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23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91B80A-C4BD-48BB-90C4-150ED0D226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94" y="2383098"/>
            <a:ext cx="2774057" cy="277405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141D28B-1ECF-493D-95CD-D3CAB96DB7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304" y="883469"/>
            <a:ext cx="2999259" cy="29992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9D46FD7-1A75-459E-9F1C-A425E1159F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4" y="4499276"/>
            <a:ext cx="2106803" cy="215069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BC2C51A-A1E2-4B8D-AC60-F398B32941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659" y="0"/>
            <a:ext cx="2232696" cy="227316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437D088-B402-4525-99DD-0D504C7BF37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018" y="-5967"/>
            <a:ext cx="2232696" cy="226740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0AFD4A4-F4F6-4B77-9232-49F8B1E64AC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216366"/>
            <a:ext cx="2423160" cy="242468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2B3B5C7-4829-450D-A759-91BF4473C7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146" y="1499349"/>
            <a:ext cx="2584305" cy="260527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74781B7-58DC-463B-8DE4-73A6B272693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572" y="3796778"/>
            <a:ext cx="2774058" cy="28511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0A48CCE-3E10-40DF-92CA-FDF72FE37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6" y="347788"/>
            <a:ext cx="2206550" cy="3142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1B54201-8C4A-D39A-BBE0-58312D2A0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5CAAAD1E-370F-E566-B489-DE3756FDA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0"/>
            <a:ext cx="2916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  <a:latin typeface="Arial" panose="020B0604020202020204" pitchFamily="34" charset="0"/>
              </a:rPr>
              <a:t>Projektbereich: Innenmarketing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C83460-4E69-8EE3-3ABC-58FF938808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6" y="3634739"/>
            <a:ext cx="2080364" cy="30423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E23A3E-F626-0ED6-6357-FCF51376D0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819" y="3626269"/>
            <a:ext cx="2274273" cy="30423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AB1EF93-290A-6692-C25B-DE111083FD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247" y="375503"/>
            <a:ext cx="2219456" cy="31241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11D9D75-B9FE-57B5-ADCF-835545BE5D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80415"/>
            <a:ext cx="2125247" cy="29882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F41AF808-EAB8-D87D-1049-17491EAD3DFA}"/>
              </a:ext>
            </a:extLst>
          </p:cNvPr>
          <p:cNvSpPr txBox="1"/>
          <p:nvPr/>
        </p:nvSpPr>
        <p:spPr>
          <a:xfrm>
            <a:off x="44013" y="46462"/>
            <a:ext cx="4993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Ein Ausschnitt aus der Plakatproduktion 2022/23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16D5B96-B37D-7653-849C-3A9746E3F92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545" y="3623642"/>
            <a:ext cx="2133805" cy="30423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1F5AA3EB-C8F9-CD36-3652-6AF3224F11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472" y="1405142"/>
            <a:ext cx="1974167" cy="2054960"/>
          </a:xfrm>
          <a:prstGeom prst="rect">
            <a:avLst/>
          </a:prstGeom>
        </p:spPr>
      </p:pic>
      <p:pic>
        <p:nvPicPr>
          <p:cNvPr id="71681" name="Grafik 71680">
            <a:extLst>
              <a:ext uri="{FF2B5EF4-FFF2-40B4-BE49-F238E27FC236}">
                <a16:creationId xmlns:a16="http://schemas.microsoft.com/office/drawing/2014/main" id="{2A329C21-5969-921E-B142-E085E9C67AC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51678"/>
            <a:ext cx="1439575" cy="809761"/>
          </a:xfrm>
          <a:prstGeom prst="rect">
            <a:avLst/>
          </a:prstGeom>
        </p:spPr>
      </p:pic>
      <p:pic>
        <p:nvPicPr>
          <p:cNvPr id="71684" name="Grafik 71683">
            <a:extLst>
              <a:ext uri="{FF2B5EF4-FFF2-40B4-BE49-F238E27FC236}">
                <a16:creationId xmlns:a16="http://schemas.microsoft.com/office/drawing/2014/main" id="{DDB8EDA8-6C37-1145-54AC-2602FEC0B5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839" y="421324"/>
            <a:ext cx="2118572" cy="3093127"/>
          </a:xfrm>
          <a:prstGeom prst="rect">
            <a:avLst/>
          </a:prstGeom>
        </p:spPr>
      </p:pic>
      <p:sp>
        <p:nvSpPr>
          <p:cNvPr id="2" name="Text Box 25">
            <a:extLst>
              <a:ext uri="{FF2B5EF4-FFF2-40B4-BE49-F238E27FC236}">
                <a16:creationId xmlns:a16="http://schemas.microsoft.com/office/drawing/2014/main" id="{24423756-5781-2916-B4BB-C071C398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065" y="6267781"/>
            <a:ext cx="60959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80A1DCBF-223C-3A5E-7C88-97063F282A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747" y="441390"/>
            <a:ext cx="2200672" cy="3203633"/>
          </a:xfrm>
          <a:prstGeom prst="rect">
            <a:avLst/>
          </a:prstGeom>
          <a:effectLst/>
        </p:spPr>
      </p:pic>
      <p:sp>
        <p:nvSpPr>
          <p:cNvPr id="29" name="Rectangle 4">
            <a:extLst>
              <a:ext uri="{FF2B5EF4-FFF2-40B4-BE49-F238E27FC236}">
                <a16:creationId xmlns:a16="http://schemas.microsoft.com/office/drawing/2014/main" id="{37278906-4107-DDB0-2CD9-CD55E586C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A5676F1B-7D94-9620-0933-C1BE0B51B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0"/>
            <a:ext cx="2916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</a:rPr>
              <a:t>Projektbereich: Innenmarketing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2C0AB793-57BB-8C47-2A41-28C0ECA0A7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6" y="436711"/>
            <a:ext cx="2101079" cy="2992289"/>
          </a:xfrm>
          <a:prstGeom prst="rect">
            <a:avLst/>
          </a:prstGeom>
          <a:effectLst/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2626AF9F-34DE-496F-EB32-F4EEF47EBDF9}"/>
              </a:ext>
            </a:extLst>
          </p:cNvPr>
          <p:cNvSpPr txBox="1"/>
          <p:nvPr/>
        </p:nvSpPr>
        <p:spPr>
          <a:xfrm>
            <a:off x="8586192" y="6323233"/>
            <a:ext cx="557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25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1D219C-F1E7-D4E6-490F-8BF95878FF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560911"/>
            <a:ext cx="2056215" cy="30167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D0807F5-CDB2-EDAA-F239-69E1A9806D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72" y="3560911"/>
            <a:ext cx="2056214" cy="30119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6B5297C-688D-9E2D-E6B9-FB2B3F4FC7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017" y="439941"/>
            <a:ext cx="2101079" cy="30825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BD3D6A-8E47-9B55-CEA8-43B750DB43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928" y="458872"/>
            <a:ext cx="2075274" cy="304470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FDE6567-BC2D-A5A6-F601-EAD8B244E5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195" y="3560911"/>
            <a:ext cx="1856321" cy="2566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0C6C794-A9B8-E5D2-DE6E-5F6454F69E4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355" y="3560911"/>
            <a:ext cx="2423164" cy="1720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07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73EE2A-5F09-0F71-D1EA-A90A0E32B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97C7E976-BDF7-2783-6CF7-03986E391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0"/>
            <a:ext cx="2916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</a:rPr>
              <a:t>Projektbereich: Innenmarketing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99E4E1B-1E4F-6316-51DC-17EE7BDBCA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416" y="404663"/>
            <a:ext cx="3627084" cy="51153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94891C8-23C0-7022-498B-00FA528284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08" y="3348511"/>
            <a:ext cx="2276351" cy="333351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935287D-B1FE-DB0B-29EE-9AA742CA9B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763" y="404663"/>
            <a:ext cx="2785867" cy="391710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FF5291-9D4A-A013-CF54-D07AF7A7DF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762" y="4418458"/>
            <a:ext cx="2904543" cy="19628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C43EC18-BC1E-2FE1-916B-EB2566D15C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74" y="116632"/>
            <a:ext cx="2226550" cy="3236530"/>
          </a:xfrm>
          <a:prstGeom prst="rect">
            <a:avLst/>
          </a:prstGeom>
        </p:spPr>
      </p:pic>
      <p:sp>
        <p:nvSpPr>
          <p:cNvPr id="4" name="Text Box 25">
            <a:extLst>
              <a:ext uri="{FF2B5EF4-FFF2-40B4-BE49-F238E27FC236}">
                <a16:creationId xmlns:a16="http://schemas.microsoft.com/office/drawing/2014/main" id="{FF035BCB-2DDE-E5C5-FEF8-22AF4215A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203" y="6216406"/>
            <a:ext cx="60959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0095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20B6BAC-9D39-5B1B-869A-C76065CCA5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45" y="3466062"/>
            <a:ext cx="2268451" cy="3097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22A956EF-7DEF-C523-7633-223ADB97E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24BBC92A-3852-F8DA-DC1F-68C2DC782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0"/>
            <a:ext cx="2916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</a:rPr>
              <a:t>Projektbereich: Innenmarketing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7F6E6E1-BD0B-BE94-444F-28CA2FA1F0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749" y="108029"/>
            <a:ext cx="2277420" cy="316561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4946464-3546-20F4-7C4D-AED7D54D82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026" y="575518"/>
            <a:ext cx="2484157" cy="361090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97C7DCB-950B-D79B-90B3-F89B186989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07" y="75072"/>
            <a:ext cx="2272412" cy="3240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43AD07F-254E-D433-B97A-25E308CC11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427" y="2921074"/>
            <a:ext cx="2484157" cy="345215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83DFF63-0530-8ECF-E00D-2C0C5B855F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749" y="3413402"/>
            <a:ext cx="2275591" cy="31656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Box 25">
            <a:extLst>
              <a:ext uri="{FF2B5EF4-FFF2-40B4-BE49-F238E27FC236}">
                <a16:creationId xmlns:a16="http://schemas.microsoft.com/office/drawing/2014/main" id="{83848774-F774-2E8E-84A8-75D5CAE42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026" y="6165304"/>
            <a:ext cx="60959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16320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D811B34-A5E4-A89B-E867-134A49A2A9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27" y="3375335"/>
            <a:ext cx="2235112" cy="31427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99BF4D-E8D4-D4E0-7C12-C438F4053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877462E-1BC1-BC53-B27F-2AF5BC32C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0"/>
            <a:ext cx="2916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</a:rPr>
              <a:t>Projektbereich: Innenmarketing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9683CE9-9448-2E83-71D7-4C1B060BAC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76" y="154387"/>
            <a:ext cx="2235112" cy="314271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C233626-01A1-43A2-6B89-897333240E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471" y="134129"/>
            <a:ext cx="2701817" cy="379892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C818BC9-CDFE-41C4-1B06-583A1230AB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064" y="3991786"/>
            <a:ext cx="2016224" cy="27320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4AA5818-D6CB-9A03-894D-F443FC2DE3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366" y="2665197"/>
            <a:ext cx="3225988" cy="407617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7C7B36B-5246-E228-DBFB-E12D95206C7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571" y="389320"/>
            <a:ext cx="3204783" cy="2194531"/>
          </a:xfrm>
          <a:prstGeom prst="rect">
            <a:avLst/>
          </a:prstGeom>
        </p:spPr>
      </p:pic>
      <p:sp>
        <p:nvSpPr>
          <p:cNvPr id="3" name="Text Box 25">
            <a:extLst>
              <a:ext uri="{FF2B5EF4-FFF2-40B4-BE49-F238E27FC236}">
                <a16:creationId xmlns:a16="http://schemas.microsoft.com/office/drawing/2014/main" id="{173474E6-3F3B-C3DE-8DDA-0DA66421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0431" y="6309319"/>
            <a:ext cx="55734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18926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Grafik 5" descr="IMG_6765.jpg">
            <a:extLst>
              <a:ext uri="{FF2B5EF4-FFF2-40B4-BE49-F238E27FC236}">
                <a16:creationId xmlns:a16="http://schemas.microsoft.com/office/drawing/2014/main" id="{E9DE04F7-5501-49A4-A10D-EE2DAFFE1D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39" y="472024"/>
            <a:ext cx="3458140" cy="230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CAF93C3-724F-4DD3-B941-3E985C244EDE}"/>
              </a:ext>
            </a:extLst>
          </p:cNvPr>
          <p:cNvSpPr/>
          <p:nvPr/>
        </p:nvSpPr>
        <p:spPr>
          <a:xfrm>
            <a:off x="8636000" y="622458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FCAA44C0-BCDD-41CF-982F-A1874A41B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15DACCAE-E2B4-4609-A690-CD4BB0B05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0"/>
            <a:ext cx="2701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  <a:latin typeface="Arial" panose="020B0604020202020204" pitchFamily="34" charset="0"/>
              </a:rPr>
              <a:t>Projektbereich: Tourismus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623B3DA-00E8-4028-8764-E49BD59DC2E4}"/>
              </a:ext>
            </a:extLst>
          </p:cNvPr>
          <p:cNvSpPr txBox="1"/>
          <p:nvPr/>
        </p:nvSpPr>
        <p:spPr>
          <a:xfrm>
            <a:off x="3724292" y="47202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BESCHILDERUNGEN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D1A54BAB-035B-4E51-9FFA-4F710CFF4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163" y="180418"/>
            <a:ext cx="13303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5CC122F-1220-26D6-6CDE-F56E2AC719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19" y="1039077"/>
            <a:ext cx="5107642" cy="33923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3FC974E-1180-3FCB-1630-04D2463709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099459"/>
            <a:ext cx="2428047" cy="2578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DAE9FEA-D1A8-048F-E8A5-0B6E81645C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39" y="4058142"/>
            <a:ext cx="3486500" cy="253921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7" name="Rechteck 11">
            <a:extLst>
              <a:ext uri="{FF2B5EF4-FFF2-40B4-BE49-F238E27FC236}">
                <a16:creationId xmlns:a16="http://schemas.microsoft.com/office/drawing/2014/main" id="{403A29AD-5AD2-D1CD-DA0F-30C423203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35" y="2857950"/>
            <a:ext cx="35650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Pflege und Erneuerung der Ausschilderungen - </a:t>
            </a:r>
            <a:r>
              <a:rPr lang="de-DE" altLang="de-DE" sz="1400" dirty="0">
                <a:latin typeface="Arial" panose="020B0604020202020204" pitchFamily="34" charset="0"/>
              </a:rPr>
              <a:t>Regelmäßige Nachgestaltung und Neudruck der Wanderbeschilderung - </a:t>
            </a: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Mittlerweile sind es über 40 </a:t>
            </a:r>
            <a:r>
              <a:rPr lang="de-DE" altLang="de-DE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Stck</a:t>
            </a: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endParaRPr lang="de-DE" altLang="de-DE" sz="1400" dirty="0">
              <a:latin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C8595F1-7899-473A-2B66-260C43E2E4CE}"/>
              </a:ext>
            </a:extLst>
          </p:cNvPr>
          <p:cNvSpPr txBox="1"/>
          <p:nvPr/>
        </p:nvSpPr>
        <p:spPr>
          <a:xfrm>
            <a:off x="3779543" y="4581128"/>
            <a:ext cx="21694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Unterstützung des Heimatvereins bei der Beschilderung des Sagenpfades (u. a. Gestaltung des Logos)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BB0C55E-1875-45C2-A536-BECC14F55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678A2EBE-7D77-4CAB-91B5-1B61C79E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152400"/>
            <a:ext cx="178593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Grafik 19">
            <a:extLst>
              <a:ext uri="{FF2B5EF4-FFF2-40B4-BE49-F238E27FC236}">
                <a16:creationId xmlns:a16="http://schemas.microsoft.com/office/drawing/2014/main" id="{D93DB407-14CE-4DDA-BF4D-261638B049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979" y="2650225"/>
            <a:ext cx="1582375" cy="154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4" name="Textfeld 88">
            <a:extLst>
              <a:ext uri="{FF2B5EF4-FFF2-40B4-BE49-F238E27FC236}">
                <a16:creationId xmlns:a16="http://schemas.microsoft.com/office/drawing/2014/main" id="{9A3CB529-2866-4910-AC1A-B404F55B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14" y="494383"/>
            <a:ext cx="7234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1" dirty="0">
                <a:latin typeface="Arial" panose="020B0604020202020204" pitchFamily="34" charset="0"/>
              </a:rPr>
              <a:t>Aktuelle Veranstaltungen werden auf der Startseite präsentiert.</a:t>
            </a:r>
          </a:p>
        </p:txBody>
      </p:sp>
      <p:sp>
        <p:nvSpPr>
          <p:cNvPr id="77854" name="Rectangle 41">
            <a:extLst>
              <a:ext uri="{FF2B5EF4-FFF2-40B4-BE49-F238E27FC236}">
                <a16:creationId xmlns:a16="http://schemas.microsoft.com/office/drawing/2014/main" id="{096D0AB4-3945-4036-A4BC-8509BB150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0"/>
            <a:ext cx="305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  <a:latin typeface="Arial" panose="020B0604020202020204" pitchFamily="34" charset="0"/>
              </a:rPr>
              <a:t>Projektbereich: Innenmarketing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0B0E40-3659-495D-B856-844ADD93E9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01" y="931784"/>
            <a:ext cx="1539350" cy="158237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75106D2-80C5-4990-8132-DAAE73B1F2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048" y="966155"/>
            <a:ext cx="1600340" cy="1574481"/>
          </a:xfrm>
          <a:prstGeom prst="rect">
            <a:avLst/>
          </a:prstGeom>
        </p:spPr>
      </p:pic>
      <p:sp>
        <p:nvSpPr>
          <p:cNvPr id="77855" name="Text Box 16">
            <a:extLst>
              <a:ext uri="{FF2B5EF4-FFF2-40B4-BE49-F238E27FC236}">
                <a16:creationId xmlns:a16="http://schemas.microsoft.com/office/drawing/2014/main" id="{A24F8E36-5C68-4C7C-8B74-BD6CD6D2D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768" y="6211369"/>
            <a:ext cx="6096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29</a:t>
            </a:r>
          </a:p>
        </p:txBody>
      </p:sp>
      <p:pic>
        <p:nvPicPr>
          <p:cNvPr id="77828" name="Grafik 77827">
            <a:extLst>
              <a:ext uri="{FF2B5EF4-FFF2-40B4-BE49-F238E27FC236}">
                <a16:creationId xmlns:a16="http://schemas.microsoft.com/office/drawing/2014/main" id="{C42B5D53-6D30-4C9F-A582-17F19032A1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194" y="4315276"/>
            <a:ext cx="1622950" cy="1652698"/>
          </a:xfrm>
          <a:prstGeom prst="rect">
            <a:avLst/>
          </a:prstGeom>
        </p:spPr>
      </p:pic>
      <p:pic>
        <p:nvPicPr>
          <p:cNvPr id="77835" name="Grafik 77834">
            <a:extLst>
              <a:ext uri="{FF2B5EF4-FFF2-40B4-BE49-F238E27FC236}">
                <a16:creationId xmlns:a16="http://schemas.microsoft.com/office/drawing/2014/main" id="{D4111816-3D0C-47B4-BE0D-473E3E083C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574" y="2661310"/>
            <a:ext cx="2078963" cy="1548821"/>
          </a:xfrm>
          <a:prstGeom prst="rect">
            <a:avLst/>
          </a:prstGeom>
        </p:spPr>
      </p:pic>
      <p:pic>
        <p:nvPicPr>
          <p:cNvPr id="77842" name="Grafik 77841">
            <a:extLst>
              <a:ext uri="{FF2B5EF4-FFF2-40B4-BE49-F238E27FC236}">
                <a16:creationId xmlns:a16="http://schemas.microsoft.com/office/drawing/2014/main" id="{1BADFAF1-6940-486F-BA56-93A997A0E65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34" y="4373968"/>
            <a:ext cx="1582375" cy="1647973"/>
          </a:xfrm>
          <a:prstGeom prst="rect">
            <a:avLst/>
          </a:prstGeom>
        </p:spPr>
      </p:pic>
      <p:pic>
        <p:nvPicPr>
          <p:cNvPr id="77858" name="Grafik 77857">
            <a:extLst>
              <a:ext uri="{FF2B5EF4-FFF2-40B4-BE49-F238E27FC236}">
                <a16:creationId xmlns:a16="http://schemas.microsoft.com/office/drawing/2014/main" id="{3ABE4853-2D59-4912-8C44-CE324BDDACE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714" y="4369244"/>
            <a:ext cx="1654973" cy="165269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B0204F6-44E7-4175-A522-9005A5623F3B}"/>
              </a:ext>
            </a:extLst>
          </p:cNvPr>
          <p:cNvSpPr txBox="1"/>
          <p:nvPr/>
        </p:nvSpPr>
        <p:spPr>
          <a:xfrm>
            <a:off x="1930794" y="6211369"/>
            <a:ext cx="5466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1400" b="1" dirty="0">
                <a:latin typeface="Arial" panose="020B0604020202020204" pitchFamily="34" charset="0"/>
              </a:rPr>
              <a:t>Unsere Homepage ist immer aktuell.</a:t>
            </a:r>
          </a:p>
          <a:p>
            <a:r>
              <a:rPr lang="de-DE" altLang="de-DE" sz="1400" dirty="0">
                <a:latin typeface="Arial" panose="020B0604020202020204" pitchFamily="34" charset="0"/>
              </a:rPr>
              <a:t>Die Stadt Drolshagen verlinkt auf unseren Veranstaltungskalender.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81B094-E846-41D0-A13B-F363902FE79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054" y="2650225"/>
            <a:ext cx="1600340" cy="154882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1F1A941-AD1A-C944-F04C-A59C08FA4DB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866" y="946389"/>
            <a:ext cx="1582376" cy="158237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B7F1471-1FDE-F7D9-ADA6-15A8FA129C2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746" y="966156"/>
            <a:ext cx="1725942" cy="154781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F54B2168-058F-7E43-DC05-62F55C5EE90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547" y="987163"/>
            <a:ext cx="1548821" cy="15488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52E1771-9F8D-6C29-37F0-5BC93AD481F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616" y="2547580"/>
            <a:ext cx="2412360" cy="153992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027C456-F609-C706-3096-51170B5B1A8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048" y="4344338"/>
            <a:ext cx="3102489" cy="1623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ABD61DE-E86F-49BF-B165-1D64C44D3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75779" name="Picture 3">
            <a:extLst>
              <a:ext uri="{FF2B5EF4-FFF2-40B4-BE49-F238E27FC236}">
                <a16:creationId xmlns:a16="http://schemas.microsoft.com/office/drawing/2014/main" id="{4A4CC149-38BC-49A3-A388-2C06AAF2B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152400"/>
            <a:ext cx="178593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 Box 7">
            <a:extLst>
              <a:ext uri="{FF2B5EF4-FFF2-40B4-BE49-F238E27FC236}">
                <a16:creationId xmlns:a16="http://schemas.microsoft.com/office/drawing/2014/main" id="{37F68BF5-71B4-40A0-A194-20C353068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952" y="314325"/>
            <a:ext cx="261176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600" b="1" dirty="0">
                <a:latin typeface="Arial" panose="020B0604020202020204" pitchFamily="34" charset="0"/>
              </a:rPr>
              <a:t>Unsere Homepage ist immer aktuell.</a:t>
            </a:r>
          </a:p>
        </p:txBody>
      </p:sp>
      <p:sp>
        <p:nvSpPr>
          <p:cNvPr id="75781" name="Text Box 8">
            <a:extLst>
              <a:ext uri="{FF2B5EF4-FFF2-40B4-BE49-F238E27FC236}">
                <a16:creationId xmlns:a16="http://schemas.microsoft.com/office/drawing/2014/main" id="{C65EF4C7-2F85-4EF2-AE19-EDA466560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327775"/>
            <a:ext cx="6096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75785" name="Textfeld 7">
            <a:extLst>
              <a:ext uri="{FF2B5EF4-FFF2-40B4-BE49-F238E27FC236}">
                <a16:creationId xmlns:a16="http://schemas.microsoft.com/office/drawing/2014/main" id="{F1B1B8AA-CFBB-4204-9134-C25640E1E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3784" y="1022040"/>
            <a:ext cx="46265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</a:rPr>
              <a:t>Die Stadt Drolshagen verlinkt auf unseren Veranstaltungskalender.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9F01E3-093E-45B0-B39B-2F3BDDABBA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" y="152400"/>
            <a:ext cx="4215833" cy="36450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1DD0E7C-9D9A-4FD0-AEF5-C52B14DD17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787032"/>
            <a:ext cx="4405091" cy="380188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858DF91-A049-4A5D-9883-090994B3F1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122" y="1555605"/>
            <a:ext cx="2933751" cy="256490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E6ED628-C4E2-4055-8618-07D2AC4E3E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909" y="1974912"/>
            <a:ext cx="1987747" cy="46531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842DF3E-0054-4D8C-A90F-9E7B460D97D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972" y="4266977"/>
            <a:ext cx="2763985" cy="2408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E8E71E86-4DBD-4F89-820A-D9D877207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D8B9F741-2113-44C1-B375-980C3BED8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0"/>
            <a:ext cx="330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  <a:latin typeface="Arial" panose="020B0604020202020204" pitchFamily="34" charset="0"/>
              </a:rPr>
              <a:t>Projektbereich: Marktkommunikation</a:t>
            </a:r>
          </a:p>
        </p:txBody>
      </p:sp>
      <p:sp>
        <p:nvSpPr>
          <p:cNvPr id="79879" name="Rechteck 2">
            <a:extLst>
              <a:ext uri="{FF2B5EF4-FFF2-40B4-BE49-F238E27FC236}">
                <a16:creationId xmlns:a16="http://schemas.microsoft.com/office/drawing/2014/main" id="{DB36C7B2-5634-4AD7-8825-1F080C87F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373688"/>
            <a:ext cx="20875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033E11E-03A6-4DC2-9B46-1E5FA08490B1}"/>
              </a:ext>
            </a:extLst>
          </p:cNvPr>
          <p:cNvSpPr/>
          <p:nvPr/>
        </p:nvSpPr>
        <p:spPr bwMode="auto">
          <a:xfrm>
            <a:off x="8698869" y="3122241"/>
            <a:ext cx="467543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64525D2-D111-8A0A-F716-3A6D95058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399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8">
            <a:extLst>
              <a:ext uri="{FF2B5EF4-FFF2-40B4-BE49-F238E27FC236}">
                <a16:creationId xmlns:a16="http://schemas.microsoft.com/office/drawing/2014/main" id="{EB3CA8D0-0887-4A24-6F08-D18DEFF85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469" y="367347"/>
            <a:ext cx="16192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latin typeface="Arial" panose="020B0604020202020204" pitchFamily="34" charset="0"/>
              </a:rPr>
              <a:t>Drolshagen Marketing e.V. auf Facebook</a:t>
            </a:r>
            <a:endParaRPr lang="de-DE" altLang="de-DE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latin typeface="Arial" panose="020B0604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7A48152-D3AE-2692-019F-B218ADD971BA}"/>
              </a:ext>
            </a:extLst>
          </p:cNvPr>
          <p:cNvSpPr txBox="1"/>
          <p:nvPr/>
        </p:nvSpPr>
        <p:spPr>
          <a:xfrm>
            <a:off x="35532" y="525387"/>
            <a:ext cx="443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Stand 02.06.2023</a:t>
            </a:r>
          </a:p>
          <a:p>
            <a:endParaRPr lang="de-DE" dirty="0"/>
          </a:p>
        </p:txBody>
      </p:sp>
      <p:sp>
        <p:nvSpPr>
          <p:cNvPr id="29" name="Textfeld 9">
            <a:extLst>
              <a:ext uri="{FF2B5EF4-FFF2-40B4-BE49-F238E27FC236}">
                <a16:creationId xmlns:a16="http://schemas.microsoft.com/office/drawing/2014/main" id="{C257025C-CE73-D829-40FA-5742D8745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119" y="1286510"/>
            <a:ext cx="347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600" b="1" dirty="0">
                <a:solidFill>
                  <a:srgbClr val="FF0000"/>
                </a:solidFill>
                <a:latin typeface="Arial" panose="020B0604020202020204" pitchFamily="34" charset="0"/>
              </a:rPr>
              <a:t>Mehr als 968 X „Gefällt mir“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 sz="1600" b="1" dirty="0">
                <a:solidFill>
                  <a:srgbClr val="FF0000"/>
                </a:solidFill>
                <a:latin typeface="Arial" panose="020B0604020202020204" pitchFamily="34" charset="0"/>
              </a:rPr>
              <a:t>Ca. 1.063 </a:t>
            </a:r>
            <a:r>
              <a:rPr lang="de-DE" sz="1050" dirty="0"/>
              <a:t> </a:t>
            </a:r>
            <a:r>
              <a:rPr lang="de-DE" altLang="de-DE" sz="1600" b="1" dirty="0">
                <a:solidFill>
                  <a:srgbClr val="FF0000"/>
                </a:solidFill>
                <a:latin typeface="Arial" panose="020B0604020202020204" pitchFamily="34" charset="0"/>
              </a:rPr>
              <a:t>Abonnenten 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latin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3E9B4C2-3FDD-0126-3B1B-5682DA0762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119" y="2030317"/>
            <a:ext cx="3433740" cy="376495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7AB2466-3FE1-E4A7-B819-0520EA60A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043" y="405076"/>
            <a:ext cx="2533650" cy="952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56C1B94-EBD2-6C37-7882-A7EE2017A1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82611"/>
            <a:ext cx="4014468" cy="527539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7FBBE0C-E29B-A732-6C7D-D5B44340B5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413" y="3573016"/>
            <a:ext cx="4240449" cy="3031348"/>
          </a:xfrm>
          <a:prstGeom prst="rect">
            <a:avLst/>
          </a:prstGeom>
        </p:spPr>
      </p:pic>
      <p:sp>
        <p:nvSpPr>
          <p:cNvPr id="15" name="Text Box 11">
            <a:extLst>
              <a:ext uri="{FF2B5EF4-FFF2-40B4-BE49-F238E27FC236}">
                <a16:creationId xmlns:a16="http://schemas.microsoft.com/office/drawing/2014/main" id="{789786DA-7DEC-DEFF-B261-7415386AA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069" y="6309296"/>
            <a:ext cx="609600" cy="11695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31</a:t>
            </a: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AD9983F-4B67-99C0-2945-411E4C15F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8DEB3A-11C9-921A-9FDD-9BB84D19A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0"/>
            <a:ext cx="330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  <a:latin typeface="Arial" panose="020B0604020202020204" pitchFamily="34" charset="0"/>
              </a:rPr>
              <a:t>Projektbereich: Marktkommunikation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72179-F3E1-A5B2-FB9C-80F82EF79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399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8104BB09-7924-CB11-D018-1DEBCA488E09}"/>
              </a:ext>
            </a:extLst>
          </p:cNvPr>
          <p:cNvSpPr txBox="1"/>
          <p:nvPr/>
        </p:nvSpPr>
        <p:spPr>
          <a:xfrm>
            <a:off x="1405499" y="429321"/>
            <a:ext cx="2338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INSTAGRAM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5C56912-5448-19E3-1ABA-B1D1A90890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931" y="1051095"/>
            <a:ext cx="2587602" cy="5600222"/>
          </a:xfrm>
          <a:prstGeom prst="rect">
            <a:avLst/>
          </a:prstGeom>
        </p:spPr>
      </p:pic>
      <p:sp>
        <p:nvSpPr>
          <p:cNvPr id="23" name="Text Box 11">
            <a:extLst>
              <a:ext uri="{FF2B5EF4-FFF2-40B4-BE49-F238E27FC236}">
                <a16:creationId xmlns:a16="http://schemas.microsoft.com/office/drawing/2014/main" id="{2A442D12-4E74-7909-D54D-FA89EE8AE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933" y="6193457"/>
            <a:ext cx="609600" cy="11695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32</a:t>
            </a: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155BC9EF-C3C7-F869-91D2-5FF47DC98C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69" y="2060848"/>
            <a:ext cx="2813033" cy="318674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220FF558-8C9A-625A-5588-FC5FBAA7DD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301" y="3936732"/>
            <a:ext cx="3366400" cy="286225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98AF7AB-CDF5-E7B9-6DC3-4928B016DB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417" y="920005"/>
            <a:ext cx="3202453" cy="336876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65325B5-661D-D940-CED3-DF9E3C74CED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88" y="436365"/>
            <a:ext cx="1229460" cy="12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Object 2">
            <a:extLst>
              <a:ext uri="{FF2B5EF4-FFF2-40B4-BE49-F238E27FC236}">
                <a16:creationId xmlns:a16="http://schemas.microsoft.com/office/drawing/2014/main" id="{41A0910E-333F-45D2-957D-C858E1DE5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73688"/>
            <a:ext cx="98155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C02385FB-047D-4088-A5AB-2D9D96CDF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Arial" panose="020B0604020202020204" pitchFamily="34" charset="0"/>
              </a:rPr>
              <a:t>„Weiche Standortfaktoren“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81924" name="Text Box 13">
            <a:extLst>
              <a:ext uri="{FF2B5EF4-FFF2-40B4-BE49-F238E27FC236}">
                <a16:creationId xmlns:a16="http://schemas.microsoft.com/office/drawing/2014/main" id="{C73FD424-C733-4374-ABA6-393A6CB10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2004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800" b="1">
                <a:latin typeface="Arial" panose="020B0604020202020204" pitchFamily="34" charset="0"/>
              </a:rPr>
              <a:t>Feste und Aktivitäten</a:t>
            </a:r>
            <a:endParaRPr lang="de-DE" altLang="de-DE" sz="1800"/>
          </a:p>
        </p:txBody>
      </p:sp>
      <p:sp>
        <p:nvSpPr>
          <p:cNvPr id="81925" name="Rectangle 18">
            <a:extLst>
              <a:ext uri="{FF2B5EF4-FFF2-40B4-BE49-F238E27FC236}">
                <a16:creationId xmlns:a16="http://schemas.microsoft.com/office/drawing/2014/main" id="{0047AC3D-6FBB-4D6E-B02A-E10B52BE7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248400"/>
            <a:ext cx="217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800" b="1">
                <a:latin typeface="Arial" panose="020B0604020202020204" pitchFamily="34" charset="0"/>
              </a:rPr>
              <a:t>Bildungsangebote</a:t>
            </a:r>
          </a:p>
        </p:txBody>
      </p:sp>
      <p:sp>
        <p:nvSpPr>
          <p:cNvPr id="81926" name="Rectangle 24">
            <a:extLst>
              <a:ext uri="{FF2B5EF4-FFF2-40B4-BE49-F238E27FC236}">
                <a16:creationId xmlns:a16="http://schemas.microsoft.com/office/drawing/2014/main" id="{82772F1A-F633-48D0-B14E-D655E38CD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004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Arial" panose="020B0604020202020204" pitchFamily="34" charset="0"/>
              </a:rPr>
              <a:t>Kulturangebote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  <p:pic>
        <p:nvPicPr>
          <p:cNvPr id="81927" name="Picture 29" descr="C:\Eigene Dateien\Daten\drolshagen\stadtmarketing\bikearena\Rad-Bilder\bild1.jpg">
            <a:extLst>
              <a:ext uri="{FF2B5EF4-FFF2-40B4-BE49-F238E27FC236}">
                <a16:creationId xmlns:a16="http://schemas.microsoft.com/office/drawing/2014/main" id="{1D6C63B8-7A25-428A-AC8F-C27FAEAC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819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Rectangle 31">
            <a:extLst>
              <a:ext uri="{FF2B5EF4-FFF2-40B4-BE49-F238E27FC236}">
                <a16:creationId xmlns:a16="http://schemas.microsoft.com/office/drawing/2014/main" id="{04F92879-6932-4F1D-9BB4-58DE41476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81929" name="Rectangle 32">
            <a:extLst>
              <a:ext uri="{FF2B5EF4-FFF2-40B4-BE49-F238E27FC236}">
                <a16:creationId xmlns:a16="http://schemas.microsoft.com/office/drawing/2014/main" id="{6AA4CA5C-0B39-4308-A9DC-9EBAF7761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248400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Arial" panose="020B0604020202020204" pitchFamily="34" charset="0"/>
              </a:rPr>
              <a:t>Freizeitangebote</a:t>
            </a:r>
          </a:p>
        </p:txBody>
      </p:sp>
      <p:sp>
        <p:nvSpPr>
          <p:cNvPr id="81930" name="Rectangle 33">
            <a:extLst>
              <a:ext uri="{FF2B5EF4-FFF2-40B4-BE49-F238E27FC236}">
                <a16:creationId xmlns:a16="http://schemas.microsoft.com/office/drawing/2014/main" id="{E1ED9E69-6311-4641-BE18-EE2722758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765175"/>
            <a:ext cx="274002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“Weiche Standortfaktoren (z.B. Kulturangebot, Freizeitmöglich-keiten und Bildungsangebot, die für die Anwerbung hoch qualifi-zierter Mitarbeiter entscheidend sein können) können nicht in die Kostenrechnung eines Unter-nehmens integriert werden, treten aber immer mehr bei der Standortwahl in Erscheinung. Im zunehmenden europäischen Wettbewerb der Regionen sehen sich Kommunen eines Lebens- oder Wirtschafts-raumes vor die Herausforderung gestellt, die eigenen attraktiven Standortfaktoren durch regions-weit abgestimmte Maßnahmen der Wirtschaftsförderung zu bewerben. Da die harten Stand-ortfaktoren in der Regel nicht oder nur in begrenztem Maße ihrer Beeinflussung unterliegen,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konzentriert sich die Wirt-schaftsförderung in zunehmen-dem Maße auf die weichen Standortfaktoren.”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(wikipedia)</a:t>
            </a:r>
            <a:endParaRPr lang="de-DE" altLang="de-DE" sz="2400"/>
          </a:p>
        </p:txBody>
      </p:sp>
      <p:pic>
        <p:nvPicPr>
          <p:cNvPr id="81931" name="Picture 34" descr="C:\Eigene Dateien\Daten\drolshagen\stadtmarketing\kinderwerk\Apresse2.jpg">
            <a:extLst>
              <a:ext uri="{FF2B5EF4-FFF2-40B4-BE49-F238E27FC236}">
                <a16:creationId xmlns:a16="http://schemas.microsoft.com/office/drawing/2014/main" id="{DDEB2C16-0AE8-429A-B810-CF4837EAC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595688"/>
            <a:ext cx="304006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3" name="Grafik 16" descr="IMG_6478.jpg">
            <a:extLst>
              <a:ext uri="{FF2B5EF4-FFF2-40B4-BE49-F238E27FC236}">
                <a16:creationId xmlns:a16="http://schemas.microsoft.com/office/drawing/2014/main" id="{D99D8B34-B863-46DE-A596-C14C261D32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765175"/>
            <a:ext cx="302577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4" name="Text Box 16">
            <a:extLst>
              <a:ext uri="{FF2B5EF4-FFF2-40B4-BE49-F238E27FC236}">
                <a16:creationId xmlns:a16="http://schemas.microsoft.com/office/drawing/2014/main" id="{1D0A3D0C-34B2-41F7-964B-2BD1365A5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303963"/>
            <a:ext cx="57785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33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055949E-5D53-4949-AD2A-36C9134639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0"/>
          <a:stretch/>
        </p:blipFill>
        <p:spPr>
          <a:xfrm>
            <a:off x="-72602" y="765175"/>
            <a:ext cx="2892002" cy="234791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7082F0C-1646-4B94-A23B-F6EF715EC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61532"/>
            <a:ext cx="1425997" cy="59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1027">
            <a:extLst>
              <a:ext uri="{FF2B5EF4-FFF2-40B4-BE49-F238E27FC236}">
                <a16:creationId xmlns:a16="http://schemas.microsoft.com/office/drawing/2014/main" id="{8A8EA8F0-BCFB-45CD-8F53-52AC06DA9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83972" name="Text Box 1028">
            <a:extLst>
              <a:ext uri="{FF2B5EF4-FFF2-40B4-BE49-F238E27FC236}">
                <a16:creationId xmlns:a16="http://schemas.microsoft.com/office/drawing/2014/main" id="{B84D6080-EA27-4E99-8FBD-C449C14A2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003" y="-11334"/>
            <a:ext cx="3352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</a:rPr>
              <a:t>Projektbereich: Kinderwerkstatt</a:t>
            </a: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1400" b="1" dirty="0">
              <a:latin typeface="Arial" panose="020B060402020202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5D8A703-42D4-9064-0AD5-798B9FF84A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549" y="399827"/>
            <a:ext cx="4298477" cy="3036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F9F1DF7-6232-9AD3-48C5-E8A2A637BD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24" y="392529"/>
            <a:ext cx="4298478" cy="3036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2BF646F-E977-9D5F-7978-00E5E218D0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002" y="3559824"/>
            <a:ext cx="4233026" cy="2998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48AAC14-4AFC-98D1-A3FB-F0FEEFEC68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99" y="3540935"/>
            <a:ext cx="4235427" cy="3036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A91351CB-5330-59DB-7D9F-BBAC593CDA1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316134"/>
            <a:ext cx="1749112" cy="1749112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CD3228DD-E2CA-1838-3E05-A6BA6D09D78C}"/>
              </a:ext>
            </a:extLst>
          </p:cNvPr>
          <p:cNvSpPr txBox="1"/>
          <p:nvPr/>
        </p:nvSpPr>
        <p:spPr>
          <a:xfrm>
            <a:off x="8420100" y="6443538"/>
            <a:ext cx="723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34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572CD974-A732-4CAB-A13F-DB1139AE2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68888"/>
            <a:ext cx="91440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 descr="C:\Eigene Dateien\Daten\drolshagen\stadtmarketing\anzeigen\fahne2.jpg">
            <a:extLst>
              <a:ext uri="{FF2B5EF4-FFF2-40B4-BE49-F238E27FC236}">
                <a16:creationId xmlns:a16="http://schemas.microsoft.com/office/drawing/2014/main" id="{CEBF7A60-E99D-4479-8A68-ED2DD25D9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4">
            <a:extLst>
              <a:ext uri="{FF2B5EF4-FFF2-40B4-BE49-F238E27FC236}">
                <a16:creationId xmlns:a16="http://schemas.microsoft.com/office/drawing/2014/main" id="{EAB96E84-06EC-4953-AA63-0DCE3514A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478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1400"/>
          </a:p>
        </p:txBody>
      </p:sp>
      <p:sp>
        <p:nvSpPr>
          <p:cNvPr id="86021" name="Rectangle 7">
            <a:extLst>
              <a:ext uri="{FF2B5EF4-FFF2-40B4-BE49-F238E27FC236}">
                <a16:creationId xmlns:a16="http://schemas.microsoft.com/office/drawing/2014/main" id="{2C8FBF7E-0AC4-4120-BDCD-C85705A17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143000"/>
            <a:ext cx="32766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Arial" panose="020B0604020202020204" pitchFamily="34" charset="0"/>
              </a:rPr>
              <a:t>Veranstaltungsmanagement</a:t>
            </a:r>
          </a:p>
        </p:txBody>
      </p:sp>
      <p:sp>
        <p:nvSpPr>
          <p:cNvPr id="86022" name="Text Box 8">
            <a:extLst>
              <a:ext uri="{FF2B5EF4-FFF2-40B4-BE49-F238E27FC236}">
                <a16:creationId xmlns:a16="http://schemas.microsoft.com/office/drawing/2014/main" id="{D889DF94-C9B0-46E8-ADFA-E754B6C0A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00200"/>
            <a:ext cx="3276600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Weihnachtsmarkt 2023 </a:t>
            </a:r>
          </a:p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Workshops und Aktionen an der </a:t>
            </a:r>
            <a:r>
              <a:rPr lang="de-DE" altLang="de-DE" sz="1400" dirty="0" err="1">
                <a:latin typeface="Arial" panose="020B0604020202020204" pitchFamily="34" charset="0"/>
              </a:rPr>
              <a:t>KuLTour</a:t>
            </a: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Kooperationen mit Aktionsgemeinschaft, Kulturverein u.a.</a:t>
            </a:r>
          </a:p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Unterstützung Konzept Erntefest </a:t>
            </a:r>
          </a:p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Unterstützung bei Veranstaltungen der Stadt </a:t>
            </a:r>
          </a:p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Mitarbeit beim Tourismusverband Bigge-Listersee</a:t>
            </a:r>
          </a:p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Mitarbeit bei </a:t>
            </a:r>
            <a:r>
              <a:rPr lang="de-DE" altLang="de-DE" sz="1400" dirty="0" err="1">
                <a:latin typeface="Arial" panose="020B0604020202020204" pitchFamily="34" charset="0"/>
              </a:rPr>
              <a:t>Leaderprojekten</a:t>
            </a:r>
            <a:r>
              <a:rPr lang="de-DE" altLang="de-DE" sz="1400" dirty="0">
                <a:latin typeface="Arial" panose="020B0604020202020204" pitchFamily="34" charset="0"/>
              </a:rPr>
              <a:t> für Drolshagen</a:t>
            </a:r>
          </a:p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Mitarbeit bei Projekten von Sauerlandtourismus, Kulturregion Südwestfalen </a:t>
            </a:r>
            <a:r>
              <a:rPr lang="de-DE" altLang="de-DE" sz="1400" dirty="0" err="1">
                <a:latin typeface="Arial" panose="020B0604020202020204" pitchFamily="34" charset="0"/>
              </a:rPr>
              <a:t>u.s.w</a:t>
            </a:r>
            <a:r>
              <a:rPr lang="de-DE" altLang="de-DE" sz="1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6023" name="Text Box 9">
            <a:extLst>
              <a:ext uri="{FF2B5EF4-FFF2-40B4-BE49-F238E27FC236}">
                <a16:creationId xmlns:a16="http://schemas.microsoft.com/office/drawing/2014/main" id="{886D00F1-248F-48E5-B352-3F987B245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 b="1">
                <a:latin typeface="Arial" panose="020B0604020202020204" pitchFamily="34" charset="0"/>
              </a:rPr>
              <a:t>Geplante Aktivitäten:</a:t>
            </a:r>
            <a:endParaRPr lang="de-DE" altLang="de-DE" sz="4000" b="1">
              <a:latin typeface="Arial" panose="020B0604020202020204" pitchFamily="34" charset="0"/>
            </a:endParaRPr>
          </a:p>
        </p:txBody>
      </p:sp>
      <p:sp>
        <p:nvSpPr>
          <p:cNvPr id="86024" name="Text Box 14">
            <a:extLst>
              <a:ext uri="{FF2B5EF4-FFF2-40B4-BE49-F238E27FC236}">
                <a16:creationId xmlns:a16="http://schemas.microsoft.com/office/drawing/2014/main" id="{199D949E-7007-4F24-B07D-F42AC76C3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1600200"/>
            <a:ext cx="3048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Schlüsenlehrpfad</a:t>
            </a: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LandArt</a:t>
            </a:r>
            <a:r>
              <a:rPr lang="de-DE" altLang="de-DE" sz="1400" dirty="0">
                <a:latin typeface="Arial" panose="020B0604020202020204" pitchFamily="34" charset="0"/>
              </a:rPr>
              <a:t>-Weg (</a:t>
            </a:r>
            <a:r>
              <a:rPr lang="de-DE" altLang="de-DE" sz="1400" dirty="0" err="1">
                <a:latin typeface="Arial" panose="020B0604020202020204" pitchFamily="34" charset="0"/>
              </a:rPr>
              <a:t>KuLTour</a:t>
            </a:r>
            <a:r>
              <a:rPr lang="de-DE" altLang="de-DE" sz="1400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zeichenKURS</a:t>
            </a: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Organisation Wanderwege-Ausschilderung (inkl. Teilkostenübernahme für die Zeichnungsarbeiten des </a:t>
            </a:r>
            <a:r>
              <a:rPr lang="de-DE" altLang="de-DE" sz="1400" dirty="0" err="1">
                <a:latin typeface="Arial" panose="020B0604020202020204" pitchFamily="34" charset="0"/>
              </a:rPr>
              <a:t>SGV´s</a:t>
            </a:r>
            <a:r>
              <a:rPr lang="de-DE" altLang="de-DE" sz="1400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Jägerfichte</a:t>
            </a:r>
          </a:p>
        </p:txBody>
      </p:sp>
      <p:sp>
        <p:nvSpPr>
          <p:cNvPr id="86025" name="Rectangle 15">
            <a:extLst>
              <a:ext uri="{FF2B5EF4-FFF2-40B4-BE49-F238E27FC236}">
                <a16:creationId xmlns:a16="http://schemas.microsoft.com/office/drawing/2014/main" id="{907DD8CA-9525-4644-8909-402BAAAC5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86026" name="Picture 16">
            <a:extLst>
              <a:ext uri="{FF2B5EF4-FFF2-40B4-BE49-F238E27FC236}">
                <a16:creationId xmlns:a16="http://schemas.microsoft.com/office/drawing/2014/main" id="{CAAADFE1-A6AE-492E-86BA-4E5A20B4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711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7" name="Text Box 17">
            <a:extLst>
              <a:ext uri="{FF2B5EF4-FFF2-40B4-BE49-F238E27FC236}">
                <a16:creationId xmlns:a16="http://schemas.microsoft.com/office/drawing/2014/main" id="{7FC069FB-DBF1-4BF3-B1C6-CA6F5A38A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196013"/>
            <a:ext cx="609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35</a:t>
            </a:r>
          </a:p>
        </p:txBody>
      </p:sp>
      <p:sp>
        <p:nvSpPr>
          <p:cNvPr id="86028" name="Rectangle 13">
            <a:extLst>
              <a:ext uri="{FF2B5EF4-FFF2-40B4-BE49-F238E27FC236}">
                <a16:creationId xmlns:a16="http://schemas.microsoft.com/office/drawing/2014/main" id="{C821FD79-CF20-4F41-93A0-B07CCD35B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1127125"/>
            <a:ext cx="2971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Arial" panose="020B0604020202020204" pitchFamily="34" charset="0"/>
              </a:rPr>
              <a:t>Pflege von....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BC434294-4283-4190-B4F7-0D064574B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68888"/>
            <a:ext cx="93249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>
            <a:extLst>
              <a:ext uri="{FF2B5EF4-FFF2-40B4-BE49-F238E27FC236}">
                <a16:creationId xmlns:a16="http://schemas.microsoft.com/office/drawing/2014/main" id="{A2371A13-E0E2-4B52-BD37-2E94C66AE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 b="1">
                <a:latin typeface="Arial" panose="020B0604020202020204" pitchFamily="34" charset="0"/>
              </a:rPr>
              <a:t>Geplante Aktivitäten:</a:t>
            </a:r>
            <a:endParaRPr lang="de-DE" altLang="de-DE" sz="4000" b="1">
              <a:latin typeface="Arial" panose="020B0604020202020204" pitchFamily="34" charset="0"/>
            </a:endParaRPr>
          </a:p>
        </p:txBody>
      </p:sp>
      <p:pic>
        <p:nvPicPr>
          <p:cNvPr id="88068" name="Picture 4" descr="C:\Eigene Dateien\Daten\drolshagen\stadtmarketing\anzeigen\fahne2.jpg">
            <a:extLst>
              <a:ext uri="{FF2B5EF4-FFF2-40B4-BE49-F238E27FC236}">
                <a16:creationId xmlns:a16="http://schemas.microsoft.com/office/drawing/2014/main" id="{AB53487E-DBA2-412E-B39D-3DF8618DE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5">
            <a:extLst>
              <a:ext uri="{FF2B5EF4-FFF2-40B4-BE49-F238E27FC236}">
                <a16:creationId xmlns:a16="http://schemas.microsoft.com/office/drawing/2014/main" id="{8E8E503F-EB0E-494C-8E36-8113808B5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00200"/>
            <a:ext cx="4038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Agger-</a:t>
            </a:r>
            <a:r>
              <a:rPr lang="de-DE" altLang="de-DE" sz="1400" dirty="0" err="1">
                <a:latin typeface="Arial" panose="020B0604020202020204" pitchFamily="34" charset="0"/>
              </a:rPr>
              <a:t>Bigge</a:t>
            </a:r>
            <a:r>
              <a:rPr lang="de-DE" altLang="de-DE" sz="1400" dirty="0">
                <a:latin typeface="Arial" panose="020B0604020202020204" pitchFamily="34" charset="0"/>
              </a:rPr>
              <a:t>-Runde "Lückenschluss"  Rheinland / Sauerland (Optimierung)</a:t>
            </a:r>
          </a:p>
          <a:p>
            <a:pPr>
              <a:spcBef>
                <a:spcPct val="0"/>
              </a:spcBef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Überprüfung und Unterstützung bei der Behebung der „Radwegeausschilderungsfehler“</a:t>
            </a:r>
            <a:endParaRPr lang="de-DE" altLang="de-DE" sz="1400" dirty="0"/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/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1192E3E5-8C5C-47DC-8D57-9B27F8D8F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43000"/>
            <a:ext cx="40386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Arial" panose="020B0604020202020204" pitchFamily="34" charset="0"/>
              </a:rPr>
              <a:t>Projekte „Fahrrad“</a:t>
            </a:r>
          </a:p>
        </p:txBody>
      </p:sp>
      <p:sp>
        <p:nvSpPr>
          <p:cNvPr id="88071" name="Rectangle 7">
            <a:extLst>
              <a:ext uri="{FF2B5EF4-FFF2-40B4-BE49-F238E27FC236}">
                <a16:creationId xmlns:a16="http://schemas.microsoft.com/office/drawing/2014/main" id="{3EBDF07F-9166-460A-92CA-F26534F99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479550"/>
            <a:ext cx="2362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Aktionen und Pressearbeit rund um unsere Wanderwege (Partner: SGV, Tourismusverband </a:t>
            </a:r>
            <a:r>
              <a:rPr lang="de-DE" altLang="de-DE" sz="1400" dirty="0" err="1">
                <a:latin typeface="Arial" panose="020B0604020202020204" pitchFamily="34" charset="0"/>
              </a:rPr>
              <a:t>u.s.w</a:t>
            </a:r>
            <a:r>
              <a:rPr lang="de-DE" altLang="de-DE" sz="1400" dirty="0">
                <a:latin typeface="Arial" panose="020B0604020202020204" pitchFamily="34" charset="0"/>
              </a:rPr>
              <a:t>.)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Organisation der Aufrechterhaltung der Beschilderung und der Infrastruktur (Bänke)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LandArt</a:t>
            </a:r>
            <a:r>
              <a:rPr lang="de-DE" altLang="de-DE" sz="1400" dirty="0">
                <a:latin typeface="Arial" panose="020B0604020202020204" pitchFamily="34" charset="0"/>
              </a:rPr>
              <a:t>-Projekte</a:t>
            </a:r>
          </a:p>
          <a:p>
            <a:pPr>
              <a:spcBef>
                <a:spcPct val="0"/>
              </a:spcBef>
            </a:pPr>
            <a:endParaRPr lang="de-DE" altLang="de-DE" sz="1400" dirty="0"/>
          </a:p>
        </p:txBody>
      </p:sp>
      <p:sp>
        <p:nvSpPr>
          <p:cNvPr id="88072" name="Rectangle 12">
            <a:extLst>
              <a:ext uri="{FF2B5EF4-FFF2-40B4-BE49-F238E27FC236}">
                <a16:creationId xmlns:a16="http://schemas.microsoft.com/office/drawing/2014/main" id="{9212E828-BA32-4DD8-9BF9-A921BB851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157288"/>
            <a:ext cx="22098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Arial" panose="020B0604020202020204" pitchFamily="34" charset="0"/>
              </a:rPr>
              <a:t>Projekte „Wandern“</a:t>
            </a:r>
          </a:p>
        </p:txBody>
      </p:sp>
      <p:sp>
        <p:nvSpPr>
          <p:cNvPr id="88073" name="Rectangle 15">
            <a:extLst>
              <a:ext uri="{FF2B5EF4-FFF2-40B4-BE49-F238E27FC236}">
                <a16:creationId xmlns:a16="http://schemas.microsoft.com/office/drawing/2014/main" id="{83DA8E67-03EE-4A68-BDC9-1409B02F0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912824"/>
            <a:ext cx="41148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weitere Presse- und PR-Arbeit für eigene Projekte</a:t>
            </a:r>
          </a:p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Plakate, Flyer und PR für Mitglieder</a:t>
            </a:r>
          </a:p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weitere Nutzung von Bloggern, TV und Radio, </a:t>
            </a:r>
            <a:r>
              <a:rPr lang="de-DE" altLang="de-DE" sz="1400" dirty="0" err="1">
                <a:latin typeface="Arial" panose="020B0604020202020204" pitchFamily="34" charset="0"/>
              </a:rPr>
              <a:t>u.s.w</a:t>
            </a:r>
            <a:r>
              <a:rPr lang="de-DE" altLang="de-DE" sz="1400" dirty="0">
                <a:latin typeface="Arial" panose="020B0604020202020204" pitchFamily="34" charset="0"/>
              </a:rPr>
              <a:t>. um die Zielgruppen zu erreichen</a:t>
            </a:r>
          </a:p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Messeauftritte in Deutschland und in den Niederlanden in Kooperation mit „Sauerland Seen“, Sauerlandtourismus und dem Tourismusverband Bigge-Listersee</a:t>
            </a:r>
          </a:p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Unterstützung der touristischen Betriebe bei </a:t>
            </a:r>
            <a:r>
              <a:rPr lang="de-DE" altLang="de-DE" sz="1400" dirty="0" err="1">
                <a:latin typeface="Arial" panose="020B0604020202020204" pitchFamily="34" charset="0"/>
              </a:rPr>
              <a:t>Pauschalenentwicklung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u.s.w</a:t>
            </a:r>
            <a:r>
              <a:rPr lang="de-DE" altLang="de-DE" sz="14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regelmäßige Pflege der eigenen Home-        </a:t>
            </a:r>
            <a:r>
              <a:rPr lang="de-DE" altLang="de-DE" sz="1400" dirty="0" err="1">
                <a:latin typeface="Arial" panose="020B0604020202020204" pitchFamily="34" charset="0"/>
              </a:rPr>
              <a:t>page</a:t>
            </a:r>
            <a:r>
              <a:rPr lang="de-DE" altLang="de-DE" sz="1400" dirty="0">
                <a:latin typeface="Arial" panose="020B0604020202020204" pitchFamily="34" charset="0"/>
              </a:rPr>
              <a:t> und der Marketingseite auf Facebook</a:t>
            </a:r>
          </a:p>
        </p:txBody>
      </p:sp>
      <p:sp>
        <p:nvSpPr>
          <p:cNvPr id="88074" name="Rectangle 16">
            <a:extLst>
              <a:ext uri="{FF2B5EF4-FFF2-40B4-BE49-F238E27FC236}">
                <a16:creationId xmlns:a16="http://schemas.microsoft.com/office/drawing/2014/main" id="{0AEF1EA6-5218-4365-A9FD-145064B4D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88075" name="Picture 17">
            <a:extLst>
              <a:ext uri="{FF2B5EF4-FFF2-40B4-BE49-F238E27FC236}">
                <a16:creationId xmlns:a16="http://schemas.microsoft.com/office/drawing/2014/main" id="{AB5F642A-0260-4BFC-8379-A71923CD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711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6" name="Text Box 21">
            <a:extLst>
              <a:ext uri="{FF2B5EF4-FFF2-40B4-BE49-F238E27FC236}">
                <a16:creationId xmlns:a16="http://schemas.microsoft.com/office/drawing/2014/main" id="{437498D3-2136-40EF-8E83-57466710A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363" y="6226175"/>
            <a:ext cx="609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36</a:t>
            </a:r>
          </a:p>
        </p:txBody>
      </p:sp>
      <p:sp>
        <p:nvSpPr>
          <p:cNvPr id="88078" name="Rectangle 14">
            <a:extLst>
              <a:ext uri="{FF2B5EF4-FFF2-40B4-BE49-F238E27FC236}">
                <a16:creationId xmlns:a16="http://schemas.microsoft.com/office/drawing/2014/main" id="{9C5E429D-78D6-45D4-91BD-BBA16748E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7" y="2824064"/>
            <a:ext cx="4114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latin typeface="Arial" panose="020B0604020202020204" pitchFamily="34" charset="0"/>
              </a:rPr>
              <a:t>Presse- und PR-Arbeit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>
            <a:extLst>
              <a:ext uri="{FF2B5EF4-FFF2-40B4-BE49-F238E27FC236}">
                <a16:creationId xmlns:a16="http://schemas.microsoft.com/office/drawing/2014/main" id="{A2B691EA-B632-4151-85AB-2B085722A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3249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 descr="C:\Eigene Dateien\Daten\drolshagen\stadtmarketing\anzeigen\fahne2.jpg">
            <a:extLst>
              <a:ext uri="{FF2B5EF4-FFF2-40B4-BE49-F238E27FC236}">
                <a16:creationId xmlns:a16="http://schemas.microsoft.com/office/drawing/2014/main" id="{D9149BF1-904A-4D37-8F48-4F274C27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4">
            <a:extLst>
              <a:ext uri="{FF2B5EF4-FFF2-40B4-BE49-F238E27FC236}">
                <a16:creationId xmlns:a16="http://schemas.microsoft.com/office/drawing/2014/main" id="{A1D65BC0-14ED-49B8-AB36-CB2BBAEF5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1319213"/>
            <a:ext cx="33528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Ausbau der Kooperationen mit </a:t>
            </a:r>
            <a:r>
              <a:rPr lang="de-DE" altLang="de-DE" sz="1400" dirty="0" err="1">
                <a:latin typeface="Arial" panose="020B0604020202020204" pitchFamily="34" charset="0"/>
              </a:rPr>
              <a:t>Drolshagener</a:t>
            </a:r>
            <a:r>
              <a:rPr lang="de-DE" altLang="de-DE" sz="1400" dirty="0">
                <a:latin typeface="Arial" panose="020B0604020202020204" pitchFamily="34" charset="0"/>
              </a:rPr>
              <a:t> Vereinen, Organisationen und Unternehmen</a:t>
            </a: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Mitarbeit bei Projekt „Naturerlebnis Bigge-Listersee</a:t>
            </a: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Mitglied in der Kooperation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</a:rPr>
              <a:t>„Seen im Sauerland“</a:t>
            </a: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Vernetzung mit Sauerland-Tourismus</a:t>
            </a: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Mitglied bei der “Eisenstraße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</a:rPr>
              <a:t>Südwestfalen”</a:t>
            </a: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Unterstützung von Projekt „Alter Bahnhof“</a:t>
            </a: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Mitarbeit am Tourismuskonzept Kreis Olpe</a:t>
            </a: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Mitarbeit und Mitgliedschaft bei LEADER (LAG)</a:t>
            </a: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Unterstützung des Projektes „Wege zum Leben“ (betr. Labyrinth, </a:t>
            </a:r>
            <a:r>
              <a:rPr lang="de-DE" altLang="de-DE" sz="1400" dirty="0" err="1">
                <a:latin typeface="Arial" panose="020B0604020202020204" pitchFamily="34" charset="0"/>
              </a:rPr>
              <a:t>KuLTour</a:t>
            </a:r>
            <a:r>
              <a:rPr lang="de-DE" altLang="de-DE" sz="1400" dirty="0">
                <a:latin typeface="Arial" panose="020B0604020202020204" pitchFamily="34" charset="0"/>
              </a:rPr>
              <a:t> und </a:t>
            </a:r>
            <a:r>
              <a:rPr lang="de-DE" altLang="de-DE" sz="1400" dirty="0" err="1">
                <a:latin typeface="Arial" panose="020B0604020202020204" pitchFamily="34" charset="0"/>
              </a:rPr>
              <a:t>zeichenKURS</a:t>
            </a:r>
            <a:r>
              <a:rPr lang="de-DE" altLang="de-DE" sz="1400" dirty="0">
                <a:latin typeface="Arial" panose="020B0604020202020204" pitchFamily="34" charset="0"/>
              </a:rPr>
              <a:t> beim spirituellen Sommer)</a:t>
            </a: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Projekt „gärten &amp; </a:t>
            </a:r>
            <a:r>
              <a:rPr lang="de-DE" altLang="de-DE" sz="1400" dirty="0" err="1">
                <a:latin typeface="Arial" panose="020B0604020202020204" pitchFamily="34" charset="0"/>
              </a:rPr>
              <a:t>parks</a:t>
            </a:r>
            <a:r>
              <a:rPr lang="de-DE" altLang="de-DE" sz="1400" dirty="0">
                <a:latin typeface="Arial" panose="020B0604020202020204" pitchFamily="34" charset="0"/>
              </a:rPr>
              <a:t>“ in Westfalen Lippe betr. Labyrinth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latin typeface="Arial" panose="020B0604020202020204" pitchFamily="34" charset="0"/>
            </a:endParaRPr>
          </a:p>
        </p:txBody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413786B0-F30F-474F-823B-FC5CA2807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898525"/>
            <a:ext cx="31242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Arial" panose="020B0604020202020204" pitchFamily="34" charset="0"/>
              </a:rPr>
              <a:t>Netzwerkarbeit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90118" name="Rectangle 8">
            <a:extLst>
              <a:ext uri="{FF2B5EF4-FFF2-40B4-BE49-F238E27FC236}">
                <a16:creationId xmlns:a16="http://schemas.microsoft.com/office/drawing/2014/main" id="{AAF0CD46-5F9F-41C9-ADA5-46B61F9D7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881063"/>
            <a:ext cx="3124200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Arial" panose="020B0604020202020204" pitchFamily="34" charset="0"/>
              </a:rPr>
              <a:t>Projekt „Stadtentwicklung“ und Attraktivierung</a:t>
            </a:r>
          </a:p>
        </p:txBody>
      </p:sp>
      <p:sp>
        <p:nvSpPr>
          <p:cNvPr id="90119" name="Rectangle 9">
            <a:extLst>
              <a:ext uri="{FF2B5EF4-FFF2-40B4-BE49-F238E27FC236}">
                <a16:creationId xmlns:a16="http://schemas.microsoft.com/office/drawing/2014/main" id="{5685CF3E-23CD-4DD2-966C-1A37472B7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1000"/>
            <a:ext cx="323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 b="1">
                <a:latin typeface="Arial" panose="020B0604020202020204" pitchFamily="34" charset="0"/>
              </a:rPr>
              <a:t>Geplante Aktivitäten:</a:t>
            </a:r>
          </a:p>
        </p:txBody>
      </p:sp>
      <p:sp>
        <p:nvSpPr>
          <p:cNvPr id="90120" name="Rectangle 10">
            <a:extLst>
              <a:ext uri="{FF2B5EF4-FFF2-40B4-BE49-F238E27FC236}">
                <a16:creationId xmlns:a16="http://schemas.microsoft.com/office/drawing/2014/main" id="{0C6C8554-C62B-4A81-A693-D43C2C389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397000"/>
            <a:ext cx="31242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weitere Zusammenarbeit mit Aktionsgemeinschaft (Thema: Kundenbindung)</a:t>
            </a:r>
          </a:p>
          <a:p>
            <a:pPr>
              <a:spcBef>
                <a:spcPct val="0"/>
              </a:spcBef>
              <a:buNone/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weitere Zusammenarbeit mit Heimatverein, SGV, Kulturverein, Dorfverein Hützemert, KoT Drolshagen u.a.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Mitarbeit an der Attraktivierung des Erntefestes</a:t>
            </a:r>
          </a:p>
          <a:p>
            <a:pPr>
              <a:spcBef>
                <a:spcPct val="0"/>
              </a:spcBef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 Mitarbeit an der Attraktivierung des Marktplatzes</a:t>
            </a:r>
          </a:p>
          <a:p>
            <a:pPr>
              <a:spcBef>
                <a:spcPct val="0"/>
              </a:spcBef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latin typeface="Arial" panose="020B0604020202020204" pitchFamily="34" charset="0"/>
            </a:endParaRPr>
          </a:p>
        </p:txBody>
      </p:sp>
      <p:sp>
        <p:nvSpPr>
          <p:cNvPr id="90121" name="Rectangle 11">
            <a:extLst>
              <a:ext uri="{FF2B5EF4-FFF2-40B4-BE49-F238E27FC236}">
                <a16:creationId xmlns:a16="http://schemas.microsoft.com/office/drawing/2014/main" id="{D3D81CA2-DD6B-4E11-A484-6985D6488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90122" name="Text Box 17">
            <a:extLst>
              <a:ext uri="{FF2B5EF4-FFF2-40B4-BE49-F238E27FC236}">
                <a16:creationId xmlns:a16="http://schemas.microsoft.com/office/drawing/2014/main" id="{F9DB2E89-FA70-45B1-A4D9-307EB4E73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203950"/>
            <a:ext cx="609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37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89926DB-C25A-8E48-EBCE-202A5FAF38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816"/>
            <a:ext cx="9144000" cy="6963207"/>
          </a:xfrm>
          <a:prstGeom prst="rect">
            <a:avLst/>
          </a:prstGeom>
        </p:spPr>
      </p:pic>
      <p:sp>
        <p:nvSpPr>
          <p:cNvPr id="2" name="Text Box 25">
            <a:extLst>
              <a:ext uri="{FF2B5EF4-FFF2-40B4-BE49-F238E27FC236}">
                <a16:creationId xmlns:a16="http://schemas.microsoft.com/office/drawing/2014/main" id="{349A39F3-0DF4-500D-A3DD-06DB10AD7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065" y="6267781"/>
            <a:ext cx="60959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127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>
            <a:extLst>
              <a:ext uri="{FF2B5EF4-FFF2-40B4-BE49-F238E27FC236}">
                <a16:creationId xmlns:a16="http://schemas.microsoft.com/office/drawing/2014/main" id="{7DA93676-05EB-428D-BFCF-A9EE79B5C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0133E35E-C352-4113-AFCD-ADA8A0DA4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0"/>
            <a:ext cx="345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</a:rPr>
              <a:t>Projektbereich: Tourismus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EBB232C-E704-4257-AB0D-A44CFCDA9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163" y="180418"/>
            <a:ext cx="13303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9075DC5-A78D-425D-B42C-66D6885E3B46}"/>
              </a:ext>
            </a:extLst>
          </p:cNvPr>
          <p:cNvSpPr txBox="1"/>
          <p:nvPr/>
        </p:nvSpPr>
        <p:spPr>
          <a:xfrm>
            <a:off x="7153642" y="6288629"/>
            <a:ext cx="4333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DA57436-6613-4FFA-92F7-6C49AF9A9C4F}"/>
              </a:ext>
            </a:extLst>
          </p:cNvPr>
          <p:cNvSpPr txBox="1"/>
          <p:nvPr/>
        </p:nvSpPr>
        <p:spPr>
          <a:xfrm>
            <a:off x="7543612" y="764964"/>
            <a:ext cx="1475253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1" dirty="0"/>
              <a:t>Sehenswürdig-</a:t>
            </a:r>
            <a:r>
              <a:rPr lang="de-DE" sz="1100" b="1" dirty="0" err="1"/>
              <a:t>keiten</a:t>
            </a:r>
            <a:r>
              <a:rPr lang="de-DE" sz="1100" b="1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Schlüsen</a:t>
            </a:r>
            <a:r>
              <a:rPr lang="de-DE" sz="1100" dirty="0"/>
              <a:t>-lehrpfad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KuLTour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KuLTische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zeichenKurs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Alter Bahnhof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Tunnelflyer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Eichener Mühle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Labyrinth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/>
          </a:p>
          <a:p>
            <a:r>
              <a:rPr lang="de-DE" sz="1100" b="1" dirty="0"/>
              <a:t>Übersichtsflyer: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Der kleine </a:t>
            </a:r>
            <a:r>
              <a:rPr lang="de-DE" sz="1100" dirty="0" err="1"/>
              <a:t>Dräulzer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Überblicke Drolshagen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/>
          </a:p>
          <a:p>
            <a:r>
              <a:rPr lang="de-DE" sz="1100" b="1" dirty="0"/>
              <a:t>Wandern: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Dräulzer</a:t>
            </a:r>
            <a:r>
              <a:rPr lang="de-DE" sz="1100" dirty="0"/>
              <a:t> Wandervogel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Dräulzer</a:t>
            </a:r>
            <a:r>
              <a:rPr lang="de-DE" sz="1100" dirty="0"/>
              <a:t> </a:t>
            </a:r>
            <a:r>
              <a:rPr lang="de-DE" sz="1100" dirty="0" err="1"/>
              <a:t>Jausenpfad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/>
          </a:p>
          <a:p>
            <a:r>
              <a:rPr lang="de-DE" sz="1100" b="1" dirty="0"/>
              <a:t>Radfahren: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Die </a:t>
            </a:r>
            <a:r>
              <a:rPr lang="de-DE" sz="1100" dirty="0" err="1"/>
              <a:t>Dräulzer</a:t>
            </a:r>
            <a:r>
              <a:rPr lang="de-DE" sz="1100" dirty="0"/>
              <a:t> 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Agger-</a:t>
            </a:r>
            <a:r>
              <a:rPr lang="de-DE" sz="1100" dirty="0" err="1"/>
              <a:t>Bigge</a:t>
            </a:r>
            <a:r>
              <a:rPr lang="de-DE" sz="1100" dirty="0"/>
              <a:t>-Runde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Moutainbike</a:t>
            </a:r>
            <a:r>
              <a:rPr lang="de-DE" sz="1100" dirty="0"/>
              <a:t>-Flyer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/>
          </a:p>
          <a:p>
            <a:r>
              <a:rPr lang="de-DE" sz="1100" b="1" dirty="0"/>
              <a:t>Spezialflyer: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Wir sind führend (Führungen)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Drolshagener</a:t>
            </a:r>
            <a:r>
              <a:rPr lang="de-DE" sz="1100" dirty="0"/>
              <a:t> Erinnerungen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82BFF29-B335-45DA-83ED-8B738F1A3404}"/>
              </a:ext>
            </a:extLst>
          </p:cNvPr>
          <p:cNvSpPr txBox="1"/>
          <p:nvPr/>
        </p:nvSpPr>
        <p:spPr>
          <a:xfrm>
            <a:off x="179512" y="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FLYER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54BEFAE-823A-45E8-91C9-E3E8506954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" t="12859" r="5114" b="6563"/>
          <a:stretch/>
        </p:blipFill>
        <p:spPr>
          <a:xfrm>
            <a:off x="0" y="663448"/>
            <a:ext cx="7524328" cy="506980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1DA6BD3-1FC0-4066-88D4-47592A47252A}"/>
              </a:ext>
            </a:extLst>
          </p:cNvPr>
          <p:cNvSpPr txBox="1"/>
          <p:nvPr/>
        </p:nvSpPr>
        <p:spPr>
          <a:xfrm>
            <a:off x="53752" y="5828465"/>
            <a:ext cx="401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B7491E"/>
                </a:solidFill>
              </a:rPr>
              <a:t>17 verschiedene, zielgruppenspezifische Flyer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28AD2F9-FAEB-4139-A356-006F5A1A01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855" y="4288029"/>
            <a:ext cx="980916" cy="21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3786835-9E1F-0612-77DD-424E53359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4" name="Text Box 25">
            <a:extLst>
              <a:ext uri="{FF2B5EF4-FFF2-40B4-BE49-F238E27FC236}">
                <a16:creationId xmlns:a16="http://schemas.microsoft.com/office/drawing/2014/main" id="{40C343A8-BB89-554B-0892-1FFCC4E02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065" y="6267781"/>
            <a:ext cx="60959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0074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D1420C-AA7D-2A2C-C205-B6C567398A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511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531C15-1D13-266A-B36B-33DE2C7957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8"/>
            <a:ext cx="9144000" cy="6858000"/>
          </a:xfrm>
          <a:prstGeom prst="rect">
            <a:avLst/>
          </a:prstGeom>
        </p:spPr>
      </p:pic>
      <p:sp>
        <p:nvSpPr>
          <p:cNvPr id="2" name="Text Box 25">
            <a:extLst>
              <a:ext uri="{FF2B5EF4-FFF2-40B4-BE49-F238E27FC236}">
                <a16:creationId xmlns:a16="http://schemas.microsoft.com/office/drawing/2014/main" id="{4A787F08-EBBC-E029-6571-3B128769F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065" y="6267781"/>
            <a:ext cx="60959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63977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2C0CFD9-BBCE-E283-9347-D18DFAAB87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15" y="0"/>
            <a:ext cx="9168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2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60F6D11-B496-ABB4-B354-5E08D9459A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74" y="-3218"/>
            <a:ext cx="9152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271CE50-99E8-AC30-24E7-935E9DFED7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289032" cy="6858000"/>
          </a:xfrm>
          <a:prstGeom prst="rect">
            <a:avLst/>
          </a:prstGeom>
        </p:spPr>
      </p:pic>
      <p:sp>
        <p:nvSpPr>
          <p:cNvPr id="2" name="Text Box 25">
            <a:extLst>
              <a:ext uri="{FF2B5EF4-FFF2-40B4-BE49-F238E27FC236}">
                <a16:creationId xmlns:a16="http://schemas.microsoft.com/office/drawing/2014/main" id="{B195F66E-4080-DE28-9312-FC9A3D678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065" y="6267781"/>
            <a:ext cx="60959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624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Eigene Dateien\Daten\drolshagen\stadtmarketing\präsentationen\logo_quer.jpg">
            <a:extLst>
              <a:ext uri="{FF2B5EF4-FFF2-40B4-BE49-F238E27FC236}">
                <a16:creationId xmlns:a16="http://schemas.microsoft.com/office/drawing/2014/main" id="{725D7051-1181-468D-ACC4-B8CB4734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1500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 Box 3">
            <a:extLst>
              <a:ext uri="{FF2B5EF4-FFF2-40B4-BE49-F238E27FC236}">
                <a16:creationId xmlns:a16="http://schemas.microsoft.com/office/drawing/2014/main" id="{25A6772E-E5F7-49A4-9967-D8E58B298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6629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 b="1">
                <a:latin typeface="Arial" panose="020B0604020202020204" pitchFamily="34" charset="0"/>
              </a:rPr>
              <a:t>VIELEN DANK FÜR IHRE AUFMERKSAMKEIT</a:t>
            </a:r>
            <a:endParaRPr lang="de-DE" altLang="de-DE" sz="2800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B7883141-6BC7-446C-9009-E87D7760E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2BCE5A1-8A91-4854-8065-E1B36C897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762000"/>
            <a:ext cx="4191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300">
              <a:latin typeface="Arial" panose="020B0604020202020204" pitchFamily="34" charset="0"/>
            </a:endParaRPr>
          </a:p>
        </p:txBody>
      </p:sp>
      <p:pic>
        <p:nvPicPr>
          <p:cNvPr id="12294" name="Picture 38" descr="C:\Eigene Dateien\Daten\drolshagen\stadtmarketing\präsentationen\beirat2011\kultour.jpg">
            <a:extLst>
              <a:ext uri="{FF2B5EF4-FFF2-40B4-BE49-F238E27FC236}">
                <a16:creationId xmlns:a16="http://schemas.microsoft.com/office/drawing/2014/main" id="{57C85CF8-28F6-4250-87D0-5A331241F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773" y="351567"/>
            <a:ext cx="4608114" cy="199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Grafik 21">
            <a:extLst>
              <a:ext uri="{FF2B5EF4-FFF2-40B4-BE49-F238E27FC236}">
                <a16:creationId xmlns:a16="http://schemas.microsoft.com/office/drawing/2014/main" id="{CFC31871-95FB-4DC7-A1EB-B6E183167F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923" y="2432164"/>
            <a:ext cx="4499993" cy="254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11">
            <a:extLst>
              <a:ext uri="{FF2B5EF4-FFF2-40B4-BE49-F238E27FC236}">
                <a16:creationId xmlns:a16="http://schemas.microsoft.com/office/drawing/2014/main" id="{E69F0818-2E2B-4379-B9DE-28EE08033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34125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C127DE96-1164-4864-901D-A2B0FFC7E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E40179C3-BC5A-4B2A-AC70-69FBB5515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0"/>
            <a:ext cx="2439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  <a:latin typeface="Arial" panose="020B0604020202020204" pitchFamily="34" charset="0"/>
              </a:rPr>
              <a:t>Projektbereich: Tourismus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35223B-A55B-4097-AF8D-0B40AAF479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5" y="304800"/>
            <a:ext cx="4499993" cy="197813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4CEEF52-C86A-A45A-49B8-9312655DFD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473" y="2430815"/>
            <a:ext cx="1910409" cy="254721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2595754-5D1F-CC1B-EDD7-C8125983ED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314" y="2430815"/>
            <a:ext cx="2130736" cy="250228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1F0FACB-C8ED-DAED-D70C-73DDA2B0B1B1}"/>
              </a:ext>
            </a:extLst>
          </p:cNvPr>
          <p:cNvSpPr txBox="1"/>
          <p:nvPr/>
        </p:nvSpPr>
        <p:spPr>
          <a:xfrm>
            <a:off x="4722649" y="5040157"/>
            <a:ext cx="1910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16. Juni 2022: Erfolgreiche Einweihung der „</a:t>
            </a:r>
            <a:r>
              <a:rPr lang="de-DE" sz="1600" b="1" dirty="0" err="1"/>
              <a:t>KuLTische</a:t>
            </a:r>
            <a:r>
              <a:rPr lang="de-DE" sz="1600" b="1" dirty="0"/>
              <a:t>“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E1EAF07-421C-25BC-5AC1-9EE7915C397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150" y="5040157"/>
            <a:ext cx="2348900" cy="183076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CE21624-5118-71F5-577F-D00D941B7D7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712" y="5073860"/>
            <a:ext cx="1596276" cy="212836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5228823-F151-20A1-E8C4-82279025BB8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46" y="5073860"/>
            <a:ext cx="2837824" cy="2128368"/>
          </a:xfrm>
          <a:prstGeom prst="rect">
            <a:avLst/>
          </a:prstGeom>
        </p:spPr>
      </p:pic>
      <p:sp>
        <p:nvSpPr>
          <p:cNvPr id="10" name="Text Box 25">
            <a:extLst>
              <a:ext uri="{FF2B5EF4-FFF2-40B4-BE49-F238E27FC236}">
                <a16:creationId xmlns:a16="http://schemas.microsoft.com/office/drawing/2014/main" id="{0F2FC568-810F-7662-B66B-3E4E42336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913" y="6179504"/>
            <a:ext cx="2825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Textfeld 2">
            <a:extLst>
              <a:ext uri="{FF2B5EF4-FFF2-40B4-BE49-F238E27FC236}">
                <a16:creationId xmlns:a16="http://schemas.microsoft.com/office/drawing/2014/main" id="{B7C507F8-8EE3-8B8C-B78E-A9C2AEF2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107" y="1379935"/>
            <a:ext cx="31789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350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B6B475F-E571-A86C-E36B-A1D31D93EAC1}"/>
              </a:ext>
            </a:extLst>
          </p:cNvPr>
          <p:cNvSpPr txBox="1"/>
          <p:nvPr/>
        </p:nvSpPr>
        <p:spPr>
          <a:xfrm>
            <a:off x="1857517" y="522734"/>
            <a:ext cx="48245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800" dirty="0"/>
              <a:t>Übernachtungen </a:t>
            </a:r>
          </a:p>
          <a:p>
            <a:r>
              <a:rPr lang="de-DE" sz="1800" dirty="0"/>
              <a:t>Quartal 2 - 2022 bis Quartal 1 - 2023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4EDC5B7-30F7-F127-798C-F33444D1A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59923D1-1E18-6569-EAB3-34616989E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233" y="0"/>
            <a:ext cx="274640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</a:rPr>
              <a:t>Projektbereich: Tourismus</a:t>
            </a: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81B49AA9-5777-3CE3-8462-678155C3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6928" y="163736"/>
            <a:ext cx="1558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A718FDC-5B04-4094-C8E3-1F62C93110C5}"/>
              </a:ext>
            </a:extLst>
          </p:cNvPr>
          <p:cNvSpPr txBox="1"/>
          <p:nvPr/>
        </p:nvSpPr>
        <p:spPr>
          <a:xfrm>
            <a:off x="8612594" y="5838584"/>
            <a:ext cx="864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5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3958203-2B49-7062-4932-1D778472B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523873"/>
              </p:ext>
            </p:extLst>
          </p:nvPr>
        </p:nvGraphicFramePr>
        <p:xfrm>
          <a:off x="323529" y="1680016"/>
          <a:ext cx="8642324" cy="3909227"/>
        </p:xfrm>
        <a:graphic>
          <a:graphicData uri="http://schemas.openxmlformats.org/drawingml/2006/table">
            <a:tbl>
              <a:tblPr/>
              <a:tblGrid>
                <a:gridCol w="1091810">
                  <a:extLst>
                    <a:ext uri="{9D8B030D-6E8A-4147-A177-3AD203B41FA5}">
                      <a16:colId xmlns:a16="http://schemas.microsoft.com/office/drawing/2014/main" val="1485479765"/>
                    </a:ext>
                  </a:extLst>
                </a:gridCol>
                <a:gridCol w="2365119">
                  <a:extLst>
                    <a:ext uri="{9D8B030D-6E8A-4147-A177-3AD203B41FA5}">
                      <a16:colId xmlns:a16="http://schemas.microsoft.com/office/drawing/2014/main" val="4011294108"/>
                    </a:ext>
                  </a:extLst>
                </a:gridCol>
                <a:gridCol w="1728465">
                  <a:extLst>
                    <a:ext uri="{9D8B030D-6E8A-4147-A177-3AD203B41FA5}">
                      <a16:colId xmlns:a16="http://schemas.microsoft.com/office/drawing/2014/main" val="3112791948"/>
                    </a:ext>
                  </a:extLst>
                </a:gridCol>
                <a:gridCol w="1728465">
                  <a:extLst>
                    <a:ext uri="{9D8B030D-6E8A-4147-A177-3AD203B41FA5}">
                      <a16:colId xmlns:a16="http://schemas.microsoft.com/office/drawing/2014/main" val="1333424854"/>
                    </a:ext>
                  </a:extLst>
                </a:gridCol>
                <a:gridCol w="1728465">
                  <a:extLst>
                    <a:ext uri="{9D8B030D-6E8A-4147-A177-3AD203B41FA5}">
                      <a16:colId xmlns:a16="http://schemas.microsoft.com/office/drawing/2014/main" val="430824914"/>
                    </a:ext>
                  </a:extLst>
                </a:gridCol>
              </a:tblGrid>
              <a:tr h="45393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 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106584"/>
                  </a:ext>
                </a:extLst>
              </a:tr>
              <a:tr h="45393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Drolshagen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632044"/>
                  </a:ext>
                </a:extLst>
              </a:tr>
              <a:tr h="45393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Attendorn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869281"/>
                  </a:ext>
                </a:extLst>
              </a:tr>
              <a:tr h="45393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Wenden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866281"/>
                  </a:ext>
                </a:extLst>
              </a:tr>
              <a:tr h="45393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Finnentrop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27910"/>
                  </a:ext>
                </a:extLst>
              </a:tr>
              <a:tr h="45393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Kirchundem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211936"/>
                  </a:ext>
                </a:extLst>
              </a:tr>
              <a:tr h="36397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480272"/>
                  </a:ext>
                </a:extLst>
              </a:tr>
              <a:tr h="82162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Meinerzhagen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25318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7B74A67-EFE0-CD3F-4E88-C564D6D2D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CCA014-2FF4-5DCA-7472-8418E4E72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233" y="0"/>
            <a:ext cx="274640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</a:rPr>
              <a:t>Projektbereich: Tourismus</a:t>
            </a: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C7602AA1-842A-6E48-BA52-9FC374CC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6928" y="163736"/>
            <a:ext cx="1558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Inhaltsplatzhalter 5">
            <a:extLst>
              <a:ext uri="{FF2B5EF4-FFF2-40B4-BE49-F238E27FC236}">
                <a16:creationId xmlns:a16="http://schemas.microsoft.com/office/drawing/2014/main" id="{228A446E-472A-2387-C74B-B4CA9C193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733004"/>
              </p:ext>
            </p:extLst>
          </p:nvPr>
        </p:nvGraphicFramePr>
        <p:xfrm>
          <a:off x="179512" y="1247885"/>
          <a:ext cx="8786341" cy="4125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Box 25">
            <a:extLst>
              <a:ext uri="{FF2B5EF4-FFF2-40B4-BE49-F238E27FC236}">
                <a16:creationId xmlns:a16="http://schemas.microsoft.com/office/drawing/2014/main" id="{6F6F078D-8DC2-8693-6F7F-341264C43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459" y="6091563"/>
            <a:ext cx="2825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hteck 5">
            <a:extLst>
              <a:ext uri="{FF2B5EF4-FFF2-40B4-BE49-F238E27FC236}">
                <a16:creationId xmlns:a16="http://schemas.microsoft.com/office/drawing/2014/main" id="{4871734C-9885-4652-8C26-F3C5AD312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-3175"/>
            <a:ext cx="1458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  <a:latin typeface="Arial" panose="020B0604020202020204" pitchFamily="34" charset="0"/>
              </a:rPr>
              <a:t>Netzwerkarbeit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5A04957-D837-4B89-8732-4F9FA8C72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BA199632-F3A7-466A-8979-810F96EA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39" y="247531"/>
            <a:ext cx="6931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 b="1" dirty="0">
                <a:latin typeface="Arial" panose="020B0604020202020204" pitchFamily="34" charset="0"/>
              </a:rPr>
              <a:t>Netzwerkarbeit: Eine  unverzichtbare Notwendigkeit</a:t>
            </a:r>
            <a:endParaRPr lang="de-DE" altLang="de-DE" sz="2400" b="1" dirty="0">
              <a:latin typeface="Arial" panose="020B0604020202020204" pitchFamily="34" charset="0"/>
            </a:endParaRPr>
          </a:p>
        </p:txBody>
      </p:sp>
      <p:pic>
        <p:nvPicPr>
          <p:cNvPr id="18437" name="Picture 7">
            <a:extLst>
              <a:ext uri="{FF2B5EF4-FFF2-40B4-BE49-F238E27FC236}">
                <a16:creationId xmlns:a16="http://schemas.microsoft.com/office/drawing/2014/main" id="{52C5FF54-CF98-41C2-A673-D12572D87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558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L:\stadtmarketing\präsentationen\2015\netz3.jpg">
            <a:extLst>
              <a:ext uri="{FF2B5EF4-FFF2-40B4-BE49-F238E27FC236}">
                <a16:creationId xmlns:a16="http://schemas.microsoft.com/office/drawing/2014/main" id="{BF6929E1-288D-4BDA-A20E-3C7F297A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10">
            <a:extLst>
              <a:ext uri="{FF2B5EF4-FFF2-40B4-BE49-F238E27FC236}">
                <a16:creationId xmlns:a16="http://schemas.microsoft.com/office/drawing/2014/main" id="{B9484776-1F98-477A-A0C6-92362D293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9325" y="6216650"/>
            <a:ext cx="609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800" b="1" dirty="0"/>
              <a:t>7</a:t>
            </a:r>
          </a:p>
        </p:txBody>
      </p:sp>
      <p:pic>
        <p:nvPicPr>
          <p:cNvPr id="18441" name="Grafik 2">
            <a:extLst>
              <a:ext uri="{FF2B5EF4-FFF2-40B4-BE49-F238E27FC236}">
                <a16:creationId xmlns:a16="http://schemas.microsoft.com/office/drawing/2014/main" id="{A71787C1-838C-4267-A818-34454AEC87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429" y="3616477"/>
            <a:ext cx="2518181" cy="124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Grafik 3">
            <a:extLst>
              <a:ext uri="{FF2B5EF4-FFF2-40B4-BE49-F238E27FC236}">
                <a16:creationId xmlns:a16="http://schemas.microsoft.com/office/drawing/2014/main" id="{126193FF-7804-45C8-A7F0-D796BCFE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8137" y="3106737"/>
            <a:ext cx="1427063" cy="14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Objekt 1">
            <a:extLst>
              <a:ext uri="{FF2B5EF4-FFF2-40B4-BE49-F238E27FC236}">
                <a16:creationId xmlns:a16="http://schemas.microsoft.com/office/drawing/2014/main" id="{0010AD8F-FF00-433B-8DC0-476BAFEFD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8" y="2780928"/>
            <a:ext cx="1728192" cy="100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41315BC-9196-46E4-8ABC-2F1E7C37F8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148" y="990157"/>
            <a:ext cx="1864514" cy="13152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A6DFCD8-8A8A-4009-825F-3C2FF02852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410" y="803363"/>
            <a:ext cx="1701285" cy="88627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A66238A-7110-42E1-BD79-26F80458BA45}"/>
              </a:ext>
            </a:extLst>
          </p:cNvPr>
          <p:cNvSpPr/>
          <p:nvPr/>
        </p:nvSpPr>
        <p:spPr bwMode="auto">
          <a:xfrm>
            <a:off x="1988742" y="717676"/>
            <a:ext cx="1850221" cy="1315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6EB077E-5261-4A96-99D8-39E4309E620A}"/>
              </a:ext>
            </a:extLst>
          </p:cNvPr>
          <p:cNvSpPr/>
          <p:nvPr/>
        </p:nvSpPr>
        <p:spPr bwMode="auto">
          <a:xfrm>
            <a:off x="2409796" y="846497"/>
            <a:ext cx="1008112" cy="999157"/>
          </a:xfrm>
          <a:prstGeom prst="ellipse">
            <a:avLst/>
          </a:prstGeom>
          <a:solidFill>
            <a:srgbClr val="CC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EBBD09-43D8-4830-83AA-4B287D7861B3}"/>
              </a:ext>
            </a:extLst>
          </p:cNvPr>
          <p:cNvSpPr txBox="1"/>
          <p:nvPr/>
        </p:nvSpPr>
        <p:spPr>
          <a:xfrm>
            <a:off x="1959132" y="1021562"/>
            <a:ext cx="200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Runder Tisch Kultur Kreis Olpe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0879ACF5-5061-45FD-88BF-F9011AB88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1A905C8-ACFE-4DC2-B4A6-939821439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0"/>
            <a:ext cx="1598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  <a:latin typeface="Arial" panose="020B0604020202020204" pitchFamily="34" charset="0"/>
              </a:rPr>
              <a:t>Netzwerkarbeit</a:t>
            </a:r>
          </a:p>
        </p:txBody>
      </p:sp>
      <p:pic>
        <p:nvPicPr>
          <p:cNvPr id="20488" name="Grafik 14">
            <a:extLst>
              <a:ext uri="{FF2B5EF4-FFF2-40B4-BE49-F238E27FC236}">
                <a16:creationId xmlns:a16="http://schemas.microsoft.com/office/drawing/2014/main" id="{19855781-6508-4E4D-8515-DDAA0EAFE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933" y="958961"/>
            <a:ext cx="16129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feld 15">
            <a:extLst>
              <a:ext uri="{FF2B5EF4-FFF2-40B4-BE49-F238E27FC236}">
                <a16:creationId xmlns:a16="http://schemas.microsoft.com/office/drawing/2014/main" id="{745E8956-0AB1-4F42-97DA-454050B68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3297" y="2674284"/>
            <a:ext cx="17110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1" dirty="0">
                <a:latin typeface="Arial" panose="020B0604020202020204" pitchFamily="34" charset="0"/>
              </a:rPr>
              <a:t>Gute Zusammen-arbeit mit Handel, Handwerk und Industrie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F3D6F8-4430-4DD5-87C8-C678104EEA0D}"/>
              </a:ext>
            </a:extLst>
          </p:cNvPr>
          <p:cNvSpPr txBox="1"/>
          <p:nvPr/>
        </p:nvSpPr>
        <p:spPr>
          <a:xfrm>
            <a:off x="8478133" y="6279490"/>
            <a:ext cx="56010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8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B91179AD-F6C1-4D00-8678-D42035A43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558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60677F3-5E3A-102A-8786-5776341832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13" y="143462"/>
            <a:ext cx="2808312" cy="3948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99A63D-5F01-1619-ED06-ADD5DD1719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423" y="138207"/>
            <a:ext cx="2924753" cy="396434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1FC046-0EC7-F167-F4DB-8CFC2675EA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052" y="2483183"/>
            <a:ext cx="2924752" cy="4236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335649D-A675-D422-7EEC-FED50F1C888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200783"/>
            <a:ext cx="3653528" cy="2493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rissa-Design">
  <a:themeElements>
    <a:clrScheme name="Larissa-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Larissa-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Bildschirmpräsentation (4:3)</PresentationFormat>
  <Paragraphs>280</Paragraphs>
  <Slides>46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Regine Rottwinkel</dc:creator>
  <cp:lastModifiedBy>Regine Rottwinkel</cp:lastModifiedBy>
  <cp:revision>812</cp:revision>
  <cp:lastPrinted>2022-03-11T14:18:04Z</cp:lastPrinted>
  <dcterms:created xsi:type="dcterms:W3CDTF">2005-05-15T16:36:36Z</dcterms:created>
  <dcterms:modified xsi:type="dcterms:W3CDTF">2023-06-15T14:49:25Z</dcterms:modified>
</cp:coreProperties>
</file>